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61" r:id="rId6"/>
    <p:sldId id="262" r:id="rId7"/>
    <p:sldId id="328" r:id="rId8"/>
    <p:sldId id="263" r:id="rId9"/>
    <p:sldId id="260" r:id="rId10"/>
    <p:sldId id="258" r:id="rId11"/>
    <p:sldId id="259" r:id="rId12"/>
    <p:sldId id="264" r:id="rId13"/>
    <p:sldId id="265" r:id="rId14"/>
    <p:sldId id="269" r:id="rId15"/>
    <p:sldId id="295" r:id="rId16"/>
    <p:sldId id="271" r:id="rId17"/>
    <p:sldId id="270" r:id="rId18"/>
    <p:sldId id="272" r:id="rId19"/>
    <p:sldId id="273" r:id="rId20"/>
    <p:sldId id="274" r:id="rId21"/>
    <p:sldId id="275" r:id="rId22"/>
    <p:sldId id="278" r:id="rId23"/>
    <p:sldId id="279" r:id="rId24"/>
    <p:sldId id="281" r:id="rId25"/>
    <p:sldId id="276" r:id="rId26"/>
    <p:sldId id="277" r:id="rId27"/>
    <p:sldId id="280" r:id="rId28"/>
    <p:sldId id="282" r:id="rId29"/>
    <p:sldId id="288" r:id="rId30"/>
    <p:sldId id="284" r:id="rId31"/>
    <p:sldId id="285" r:id="rId32"/>
    <p:sldId id="286" r:id="rId33"/>
    <p:sldId id="296" r:id="rId34"/>
    <p:sldId id="297" r:id="rId35"/>
    <p:sldId id="298" r:id="rId36"/>
    <p:sldId id="289" r:id="rId37"/>
    <p:sldId id="293" r:id="rId38"/>
    <p:sldId id="299"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7D31"/>
    <a:srgbClr val="ED0378"/>
    <a:srgbClr val="ED1C24"/>
    <a:srgbClr val="F1FAFF"/>
    <a:srgbClr val="4C4C4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12" autoAdjust="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比例</c:v>
                </c:pt>
              </c:strCache>
            </c:strRef>
          </c:tx>
          <c:spPr>
            <a:ln w="19050">
              <a:noFill/>
            </a:ln>
          </c:spPr>
          <c:explosion val="0"/>
          <c:dPt>
            <c:idx val="0"/>
            <c:bubble3D val="0"/>
            <c:spPr>
              <a:solidFill>
                <a:schemeClr val="bg2">
                  <a:lumMod val="50000"/>
                </a:schemeClr>
              </a:solidFill>
              <a:ln w="19050">
                <a:noFill/>
              </a:ln>
              <a:effectLst/>
            </c:spPr>
          </c:dPt>
          <c:dPt>
            <c:idx val="1"/>
            <c:bubble3D val="0"/>
            <c:spPr>
              <a:solidFill>
                <a:schemeClr val="accent2"/>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39.4</c:v>
                </c:pt>
                <c:pt idx="1">
                  <c:v>60.6</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专业相关度（%）</c:v>
                </c:pt>
              </c:strCache>
            </c:strRef>
          </c:tx>
          <c:spPr>
            <a:solidFill>
              <a:srgbClr val="ED7D3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lumMod val="8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国际经济与贸易</c:v>
                </c:pt>
                <c:pt idx="1">
                  <c:v>英语</c:v>
                </c:pt>
                <c:pt idx="2">
                  <c:v>法学</c:v>
                </c:pt>
                <c:pt idx="3">
                  <c:v>机械制造及其自动化</c:v>
                </c:pt>
                <c:pt idx="4">
                  <c:v>艺术设计</c:v>
                </c:pt>
                <c:pt idx="5">
                  <c:v>财务管理</c:v>
                </c:pt>
                <c:pt idx="6">
                  <c:v>计算机科学与技术</c:v>
                </c:pt>
                <c:pt idx="7">
                  <c:v>汉语言文学</c:v>
                </c:pt>
                <c:pt idx="8">
                  <c:v>会计学</c:v>
                </c:pt>
                <c:pt idx="9">
                  <c:v>土木工程</c:v>
                </c:pt>
              </c:strCache>
            </c:strRef>
          </c:cat>
          <c:val>
            <c:numRef>
              <c:f>Sheet1!$B$2:$B$11</c:f>
              <c:numCache>
                <c:formatCode>General</c:formatCode>
                <c:ptCount val="10"/>
                <c:pt idx="0">
                  <c:v>52</c:v>
                </c:pt>
                <c:pt idx="1">
                  <c:v>68</c:v>
                </c:pt>
                <c:pt idx="2">
                  <c:v>68</c:v>
                </c:pt>
                <c:pt idx="3">
                  <c:v>69</c:v>
                </c:pt>
                <c:pt idx="4">
                  <c:v>69</c:v>
                </c:pt>
                <c:pt idx="5">
                  <c:v>76</c:v>
                </c:pt>
                <c:pt idx="6">
                  <c:v>77</c:v>
                </c:pt>
                <c:pt idx="7">
                  <c:v>78</c:v>
                </c:pt>
                <c:pt idx="8">
                  <c:v>82</c:v>
                </c:pt>
                <c:pt idx="9">
                  <c:v>86</c:v>
                </c:pt>
              </c:numCache>
            </c:numRef>
          </c:val>
        </c:ser>
        <c:dLbls>
          <c:showLegendKey val="0"/>
          <c:showVal val="0"/>
          <c:showCatName val="0"/>
          <c:showSerName val="0"/>
          <c:showPercent val="0"/>
          <c:showBubbleSize val="0"/>
        </c:dLbls>
        <c:gapWidth val="115"/>
        <c:overlap val="-20"/>
        <c:axId val="419266144"/>
        <c:axId val="419266536"/>
      </c:barChart>
      <c:catAx>
        <c:axId val="4192661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bg1">
                    <a:lumMod val="85000"/>
                  </a:schemeClr>
                </a:solidFill>
                <a:latin typeface="+mn-lt"/>
                <a:ea typeface="+mn-ea"/>
                <a:cs typeface="+mn-cs"/>
              </a:defRPr>
            </a:pPr>
          </a:p>
        </c:txPr>
        <c:crossAx val="419266536"/>
        <c:crosses val="autoZero"/>
        <c:auto val="1"/>
        <c:lblAlgn val="ctr"/>
        <c:lblOffset val="100"/>
        <c:noMultiLvlLbl val="0"/>
      </c:catAx>
      <c:valAx>
        <c:axId val="41926653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19266144"/>
        <c:crosses val="autoZero"/>
        <c:crossBetween val="between"/>
      </c:valAx>
      <c:spPr>
        <a:solidFill>
          <a:schemeClr val="tx1">
            <a:lumMod val="85000"/>
            <a:lumOff val="15000"/>
          </a:schemeClr>
        </a:solid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62081-B6D5-4711-A319-C1DCAF31F7D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86740-8EDF-487D-B81B-3981486BBCD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各位同学，大家好。我是超星尔雅公司的产品</a:t>
            </a:r>
            <a:r>
              <a:rPr lang="zh-CN" altLang="en-US" dirty="0" smtClean="0"/>
              <a:t>经理</a:t>
            </a:r>
            <a:r>
              <a:rPr lang="en-US" altLang="zh-CN" dirty="0" smtClean="0"/>
              <a:t>XXX</a:t>
            </a:r>
            <a:r>
              <a:rPr lang="zh-CN" altLang="en-US" dirty="0" smtClean="0"/>
              <a:t>。</a:t>
            </a:r>
            <a:r>
              <a:rPr lang="zh-CN" altLang="en-US" dirty="0"/>
              <a:t>今天，主要是给大家介绍一下这学期大家要上的网络通识课，讲一下操作和要注意的问题。</a:t>
            </a:r>
            <a:endParaRPr lang="en-US" altLang="zh-CN" dirty="0"/>
          </a:p>
          <a:p>
            <a:r>
              <a:rPr lang="zh-CN" altLang="en-US" dirty="0"/>
              <a:t>在坐的同学有的之前已经学过尔雅通识课了，有的是这个学期第一次接触尔雅，考虑到这部分新朋友，我先简单讲一讲，什么是尔雅通识课。</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E4B9DD-1319-46C9-9A23-E32321021DA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这张一般不需要，仅备参考</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讲到尔雅通识课，首先就要提到什么是通识教育。</a:t>
            </a:r>
            <a:endParaRPr lang="en-US" altLang="zh-CN" dirty="0"/>
          </a:p>
          <a:p>
            <a:r>
              <a:rPr lang="zh-CN" altLang="en-US" dirty="0"/>
              <a:t>通知教育直面的问题：</a:t>
            </a:r>
            <a:endParaRPr lang="en-US" altLang="zh-CN" dirty="0"/>
          </a:p>
          <a:p>
            <a:r>
              <a:rPr lang="zh-CN" altLang="en-US" dirty="0"/>
              <a:t>人的知识结构被行政化设置的专业割裂的支离破碎；</a:t>
            </a:r>
            <a:endParaRPr lang="en-US" altLang="zh-CN" dirty="0"/>
          </a:p>
          <a:p>
            <a:r>
              <a:rPr lang="zh-CN" altLang="en-US" dirty="0"/>
              <a:t>毕业生缺乏社会普遍需要的工作能力和人格；</a:t>
            </a:r>
            <a:endParaRPr lang="en-US" altLang="zh-CN" dirty="0"/>
          </a:p>
          <a:p>
            <a:r>
              <a:rPr lang="zh-CN" altLang="en-US" dirty="0"/>
              <a:t>文化和价值观多元化的同时，社会分歧却日益加深</a:t>
            </a:r>
            <a:endParaRPr lang="en-US" altLang="zh-CN" dirty="0"/>
          </a:p>
          <a:p>
            <a:r>
              <a:rPr lang="zh-CN" altLang="en-US" dirty="0"/>
              <a:t>等等</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数据显示，大学毕业生就业的专业相关度持续走低。</a:t>
            </a:r>
            <a:endParaRPr lang="en-US" altLang="zh-CN" dirty="0"/>
          </a:p>
          <a:p>
            <a:r>
              <a:rPr lang="zh-CN" altLang="en-US" dirty="0"/>
              <a:t>从图中我们看到，专业相关度排名第十的专业，其相关度只有</a:t>
            </a:r>
            <a:r>
              <a:rPr lang="en-US" altLang="zh-CN" dirty="0"/>
              <a:t>52%</a:t>
            </a:r>
            <a:endParaRPr lang="en-US" altLang="zh-CN" dirty="0"/>
          </a:p>
          <a:p>
            <a:r>
              <a:rPr lang="zh-CN" altLang="en-US" dirty="0"/>
              <a:t>这说明有大量的专业，其毕业生从事本专业相关工作的比率甚至还不到一半</a:t>
            </a:r>
            <a:endParaRPr lang="en-US" altLang="zh-CN" dirty="0"/>
          </a:p>
          <a:p>
            <a:r>
              <a:rPr lang="zh-CN" altLang="en-US" dirty="0"/>
              <a:t>与其说这是问题，不如把他看作中国经济社会发展转型的一个现象</a:t>
            </a:r>
            <a:endParaRPr lang="en-US" altLang="zh-CN" dirty="0"/>
          </a:p>
          <a:p>
            <a:r>
              <a:rPr lang="zh-CN" altLang="en-US" dirty="0"/>
              <a:t>社会需要的快速发展，让任何一种专业设置方法都难以跟上。</a:t>
            </a:r>
            <a:endParaRPr lang="en-US" altLang="zh-CN" dirty="0"/>
          </a:p>
          <a:p>
            <a:r>
              <a:rPr lang="zh-CN" altLang="en-US" dirty="0"/>
              <a:t>大量新的职业的出现给了年轻人更多上升的途径，但也对年轻人的综合素质、适应能力等提出了更高的要求。</a:t>
            </a:r>
            <a:endParaRPr lang="en-US" altLang="zh-CN" dirty="0"/>
          </a:p>
          <a:p>
            <a:r>
              <a:rPr lang="zh-CN" altLang="en-US" dirty="0"/>
              <a:t>在座的诸位中间的很大一部分人以后要面临专业知识使不上力的竞争环境，要怎么让自己脱颖而出呢？</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一项针对一百家用人单位的调查显示，用人单位最看重的品质是那些通用的、促进职员实现长久可持续发展的素质。</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尔雅力求让每一位同学都能找到自己喜欢的内容，给大家带去全面完整的知识内容体系。尔雅课程每年更新，目前共有课程</a:t>
            </a:r>
            <a:r>
              <a:rPr lang="en-US" altLang="zh-CN" dirty="0"/>
              <a:t>243</a:t>
            </a:r>
            <a:r>
              <a:rPr lang="zh-CN" altLang="en-US" dirty="0"/>
              <a:t>门，分为五个大类。</a:t>
            </a:r>
            <a:endParaRPr lang="en-US" altLang="zh-CN" dirty="0"/>
          </a:p>
          <a:p>
            <a:r>
              <a:rPr lang="zh-CN" altLang="en-US" dirty="0"/>
              <a:t>接下来我们看看本学期我们学校给各位同学提供的课程选择有哪些。</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这张是简单表述，下一张是复杂表述，请选择</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这张可以不要，内容放到上一张 登录去讲</a:t>
            </a:r>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386740-8EDF-487D-B81B-3981486BBC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88B6E5A-FC71-4ABB-95F4-065188AE9C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54DFC5-C639-4E22-997A-80748E5D93F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B6E5A-FC71-4ABB-95F4-065188AE9C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4DFC5-C639-4E22-997A-80748E5D93F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noChangeArrowheads="1"/>
          </p:cNvPicPr>
          <p:nvPr/>
        </p:nvPicPr>
        <p:blipFill>
          <a:blip r:embed="rId1"/>
          <a:srcRect/>
          <a:stretch>
            <a:fillRect/>
          </a:stretch>
        </p:blipFill>
        <p:spPr bwMode="auto">
          <a:xfrm>
            <a:off x="1374947" y="2991394"/>
            <a:ext cx="2030965" cy="806983"/>
          </a:xfrm>
          <a:prstGeom prst="rect">
            <a:avLst/>
          </a:prstGeom>
          <a:noFill/>
          <a:ln w="9525">
            <a:noFill/>
            <a:miter lim="800000"/>
            <a:headEnd/>
            <a:tailEnd/>
          </a:ln>
        </p:spPr>
      </p:pic>
      <p:sp>
        <p:nvSpPr>
          <p:cNvPr id="4" name="文本框 3"/>
          <p:cNvSpPr txBox="1"/>
          <p:nvPr/>
        </p:nvSpPr>
        <p:spPr>
          <a:xfrm>
            <a:off x="3405912" y="2875047"/>
            <a:ext cx="7867335" cy="923330"/>
          </a:xfrm>
          <a:prstGeom prst="rect">
            <a:avLst/>
          </a:prstGeom>
          <a:noFill/>
        </p:spPr>
        <p:txBody>
          <a:bodyPr wrap="square" rtlCol="0">
            <a:spAutoFit/>
          </a:bodyPr>
          <a:lstStyle/>
          <a:p>
            <a:r>
              <a:rPr lang="zh-CN" altLang="en-US" sz="5400" dirty="0">
                <a:solidFill>
                  <a:schemeClr val="bg1">
                    <a:lumMod val="95000"/>
                  </a:schemeClr>
                </a:solidFill>
                <a:latin typeface="微软雅黑" panose="020B0503020204020204" pitchFamily="34" charset="-122"/>
                <a:ea typeface="微软雅黑" panose="020B0503020204020204" pitchFamily="34" charset="-122"/>
              </a:rPr>
              <a:t>尔雅网络通识课学习指南</a:t>
            </a:r>
            <a:endParaRPr lang="zh-CN" altLang="en-US" sz="5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6926" y="2951544"/>
            <a:ext cx="8958806" cy="1015663"/>
          </a:xfrm>
          <a:prstGeom prst="rect">
            <a:avLst/>
          </a:prstGeom>
          <a:noFill/>
        </p:spPr>
        <p:txBody>
          <a:bodyPr wrap="square" rtlCol="0">
            <a:spAutoFit/>
          </a:bodyPr>
          <a:lstStyle/>
          <a:p>
            <a:pPr algn="ctr"/>
            <a:r>
              <a:rPr lang="zh-CN" altLang="en-US" sz="6000" dirty="0">
                <a:solidFill>
                  <a:srgbClr val="ED7D31"/>
                </a:solidFill>
              </a:rPr>
              <a:t>在尔雅能学到哪些课程</a:t>
            </a:r>
            <a:endParaRPr lang="zh-CN" altLang="en-US" sz="6000" dirty="0">
              <a:solidFill>
                <a:srgbClr val="ED7D3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7585" y="862330"/>
            <a:ext cx="7381875" cy="457200"/>
          </a:xfrm>
          <a:prstGeom prst="rect">
            <a:avLst/>
          </a:prstGeom>
          <a:noFill/>
        </p:spPr>
        <p:txBody>
          <a:bodyPr wrap="square" rtlCol="0">
            <a:spAutoFit/>
          </a:bodyPr>
          <a:p>
            <a:r>
              <a:rPr lang="zh-CN" altLang="en-US" sz="2400">
                <a:solidFill>
                  <a:srgbClr val="FFFF00"/>
                </a:solidFill>
              </a:rPr>
              <a:t>我校的尔雅课程来了！</a:t>
            </a:r>
            <a:endParaRPr lang="zh-CN" altLang="en-US" sz="2400">
              <a:solidFill>
                <a:srgbClr val="FFFF00"/>
              </a:solidFill>
            </a:endParaRPr>
          </a:p>
        </p:txBody>
      </p:sp>
      <p:sp>
        <p:nvSpPr>
          <p:cNvPr id="3" name="文本框 2"/>
          <p:cNvSpPr txBox="1"/>
          <p:nvPr/>
        </p:nvSpPr>
        <p:spPr>
          <a:xfrm>
            <a:off x="1158875" y="2159635"/>
            <a:ext cx="4579620" cy="4591050"/>
          </a:xfrm>
          <a:prstGeom prst="rect">
            <a:avLst/>
          </a:prstGeom>
          <a:noFill/>
          <a:ln w="28575">
            <a:solidFill>
              <a:schemeClr val="tx1"/>
            </a:solidFill>
          </a:ln>
        </p:spPr>
        <p:txBody>
          <a:bodyPr wrap="square" rtlCol="0">
            <a:spAutoFit/>
          </a:bodyPr>
          <a:p>
            <a:r>
              <a:rPr lang="en-US" altLang="zh-CN" sz="3200">
                <a:solidFill>
                  <a:schemeClr val="bg1"/>
                </a:solidFill>
              </a:rPr>
              <a:t>1</a:t>
            </a:r>
            <a:r>
              <a:rPr lang="zh-CN" altLang="en-US" sz="3200">
                <a:solidFill>
                  <a:schemeClr val="bg1"/>
                </a:solidFill>
              </a:rPr>
              <a:t>、当代中国经济</a:t>
            </a:r>
            <a:endParaRPr lang="zh-CN" altLang="en-US" sz="3200">
              <a:solidFill>
                <a:schemeClr val="bg1"/>
              </a:solidFill>
            </a:endParaRPr>
          </a:p>
          <a:p>
            <a:r>
              <a:rPr lang="en-US" altLang="zh-CN" sz="3200">
                <a:solidFill>
                  <a:schemeClr val="bg1"/>
                </a:solidFill>
              </a:rPr>
              <a:t>2</a:t>
            </a:r>
            <a:r>
              <a:rPr lang="zh-CN" altLang="en-US" sz="3200">
                <a:solidFill>
                  <a:schemeClr val="bg1"/>
                </a:solidFill>
              </a:rPr>
              <a:t>、公共关系礼仪实务</a:t>
            </a:r>
            <a:endParaRPr lang="zh-CN" altLang="en-US" sz="3200">
              <a:solidFill>
                <a:schemeClr val="bg1"/>
              </a:solidFill>
            </a:endParaRPr>
          </a:p>
          <a:p>
            <a:r>
              <a:rPr lang="en-US" altLang="zh-CN" sz="3200">
                <a:solidFill>
                  <a:schemeClr val="bg1"/>
                </a:solidFill>
              </a:rPr>
              <a:t>3</a:t>
            </a:r>
            <a:r>
              <a:rPr lang="zh-CN" altLang="en-US" sz="3200">
                <a:solidFill>
                  <a:schemeClr val="bg1"/>
                </a:solidFill>
              </a:rPr>
              <a:t>、创新中国</a:t>
            </a:r>
            <a:endParaRPr lang="zh-CN" altLang="en-US" sz="3200">
              <a:solidFill>
                <a:schemeClr val="bg1"/>
              </a:solidFill>
            </a:endParaRPr>
          </a:p>
          <a:p>
            <a:r>
              <a:rPr lang="en-US" altLang="zh-CN" sz="3200">
                <a:solidFill>
                  <a:schemeClr val="bg1"/>
                </a:solidFill>
              </a:rPr>
              <a:t>4</a:t>
            </a:r>
            <a:r>
              <a:rPr lang="zh-CN" altLang="en-US" sz="3200">
                <a:solidFill>
                  <a:schemeClr val="bg1"/>
                </a:solidFill>
              </a:rPr>
              <a:t>、航空与航天</a:t>
            </a:r>
            <a:endParaRPr lang="zh-CN" altLang="en-US" sz="3200">
              <a:solidFill>
                <a:schemeClr val="bg1"/>
              </a:solidFill>
            </a:endParaRPr>
          </a:p>
          <a:p>
            <a:r>
              <a:rPr lang="en-US" altLang="zh-CN" sz="3200">
                <a:solidFill>
                  <a:schemeClr val="bg1"/>
                </a:solidFill>
              </a:rPr>
              <a:t>5</a:t>
            </a:r>
            <a:r>
              <a:rPr lang="zh-CN" altLang="en-US" sz="3200">
                <a:solidFill>
                  <a:schemeClr val="bg1"/>
                </a:solidFill>
              </a:rPr>
              <a:t>、九型人格之职场心理</a:t>
            </a:r>
            <a:endParaRPr lang="zh-CN" altLang="en-US" sz="3200">
              <a:solidFill>
                <a:schemeClr val="bg1"/>
              </a:solidFill>
            </a:endParaRPr>
          </a:p>
          <a:p>
            <a:r>
              <a:rPr lang="en-US" altLang="zh-CN" sz="3200">
                <a:solidFill>
                  <a:schemeClr val="bg1"/>
                </a:solidFill>
              </a:rPr>
              <a:t>6</a:t>
            </a:r>
            <a:r>
              <a:rPr lang="zh-CN" altLang="en-US" sz="3200">
                <a:solidFill>
                  <a:schemeClr val="bg1"/>
                </a:solidFill>
              </a:rPr>
              <a:t>、科学与文化的足迹</a:t>
            </a:r>
            <a:endParaRPr lang="zh-CN" altLang="en-US" sz="3200">
              <a:solidFill>
                <a:schemeClr val="bg1"/>
              </a:solidFill>
            </a:endParaRPr>
          </a:p>
          <a:p>
            <a:r>
              <a:rPr lang="en-US" altLang="zh-CN" sz="3200">
                <a:solidFill>
                  <a:schemeClr val="bg1"/>
                </a:solidFill>
              </a:rPr>
              <a:t>7</a:t>
            </a:r>
            <a:r>
              <a:rPr lang="zh-CN" altLang="en-US" sz="3200">
                <a:solidFill>
                  <a:schemeClr val="bg1"/>
                </a:solidFill>
              </a:rPr>
              <a:t>、逻辑学导论</a:t>
            </a:r>
            <a:endParaRPr lang="zh-CN" altLang="en-US" sz="3200">
              <a:solidFill>
                <a:schemeClr val="bg1"/>
              </a:solidFill>
            </a:endParaRPr>
          </a:p>
          <a:p>
            <a:r>
              <a:rPr lang="en-US" altLang="zh-CN" sz="3200">
                <a:solidFill>
                  <a:schemeClr val="bg1"/>
                </a:solidFill>
              </a:rPr>
              <a:t>8</a:t>
            </a:r>
            <a:r>
              <a:rPr lang="zh-CN" altLang="en-US" sz="3200">
                <a:solidFill>
                  <a:schemeClr val="bg1"/>
                </a:solidFill>
              </a:rPr>
              <a:t>、情绪管理</a:t>
            </a:r>
            <a:endParaRPr lang="zh-CN" altLang="en-US" sz="3200">
              <a:solidFill>
                <a:schemeClr val="bg1"/>
              </a:solidFill>
            </a:endParaRPr>
          </a:p>
          <a:p>
            <a:r>
              <a:rPr lang="en-US" altLang="zh-CN" sz="3200">
                <a:solidFill>
                  <a:schemeClr val="bg1"/>
                </a:solidFill>
              </a:rPr>
              <a:t>9</a:t>
            </a:r>
            <a:r>
              <a:rPr lang="zh-CN" altLang="en-US" sz="3200">
                <a:solidFill>
                  <a:schemeClr val="bg1"/>
                </a:solidFill>
              </a:rPr>
              <a:t>、人文视野中的生态学</a:t>
            </a:r>
            <a:endParaRPr lang="zh-CN" altLang="en-US" sz="3200">
              <a:solidFill>
                <a:schemeClr val="bg1"/>
              </a:solidFill>
            </a:endParaRPr>
          </a:p>
        </p:txBody>
      </p:sp>
      <p:sp>
        <p:nvSpPr>
          <p:cNvPr id="9" name="文本框 8"/>
          <p:cNvSpPr txBox="1"/>
          <p:nvPr/>
        </p:nvSpPr>
        <p:spPr>
          <a:xfrm>
            <a:off x="6303010" y="2159635"/>
            <a:ext cx="5083810" cy="4103370"/>
          </a:xfrm>
          <a:prstGeom prst="rect">
            <a:avLst/>
          </a:prstGeom>
          <a:noFill/>
          <a:ln w="28575">
            <a:solidFill>
              <a:schemeClr val="tx1"/>
            </a:solidFill>
          </a:ln>
        </p:spPr>
        <p:txBody>
          <a:bodyPr wrap="square" rtlCol="0">
            <a:spAutoFit/>
          </a:bodyPr>
          <a:p>
            <a:r>
              <a:rPr lang="en-US" altLang="zh-CN" sz="3200">
                <a:solidFill>
                  <a:schemeClr val="bg1"/>
                </a:solidFill>
              </a:rPr>
              <a:t>10</a:t>
            </a:r>
            <a:r>
              <a:rPr lang="zh-CN" altLang="en-US" sz="3200">
                <a:solidFill>
                  <a:schemeClr val="bg1"/>
                </a:solidFill>
              </a:rPr>
              <a:t>、社会科学方法论</a:t>
            </a:r>
            <a:endParaRPr lang="zh-CN" altLang="en-US" sz="3200">
              <a:solidFill>
                <a:schemeClr val="bg1"/>
              </a:solidFill>
            </a:endParaRPr>
          </a:p>
          <a:p>
            <a:r>
              <a:rPr lang="en-US" altLang="zh-CN" sz="3200">
                <a:solidFill>
                  <a:schemeClr val="bg1"/>
                </a:solidFill>
              </a:rPr>
              <a:t>11</a:t>
            </a:r>
            <a:r>
              <a:rPr lang="zh-CN" altLang="en-US" sz="3200">
                <a:solidFill>
                  <a:schemeClr val="bg1"/>
                </a:solidFill>
              </a:rPr>
              <a:t>、社会心理学</a:t>
            </a:r>
            <a:endParaRPr lang="zh-CN" altLang="en-US" sz="3200">
              <a:solidFill>
                <a:schemeClr val="bg1"/>
              </a:solidFill>
            </a:endParaRPr>
          </a:p>
          <a:p>
            <a:r>
              <a:rPr lang="en-US" altLang="zh-CN" sz="3200">
                <a:solidFill>
                  <a:schemeClr val="bg1"/>
                </a:solidFill>
              </a:rPr>
              <a:t>12</a:t>
            </a:r>
            <a:r>
              <a:rPr lang="zh-CN" altLang="en-US" sz="3200">
                <a:solidFill>
                  <a:schemeClr val="bg1"/>
                </a:solidFill>
              </a:rPr>
              <a:t>、市场的力量</a:t>
            </a:r>
            <a:endParaRPr lang="zh-CN" altLang="en-US" sz="3200">
              <a:solidFill>
                <a:schemeClr val="bg1"/>
              </a:solidFill>
            </a:endParaRPr>
          </a:p>
          <a:p>
            <a:r>
              <a:rPr lang="en-US" altLang="zh-CN" sz="3200">
                <a:solidFill>
                  <a:schemeClr val="bg1"/>
                </a:solidFill>
              </a:rPr>
              <a:t>13</a:t>
            </a:r>
            <a:r>
              <a:rPr lang="zh-CN" altLang="en-US" sz="3200">
                <a:solidFill>
                  <a:schemeClr val="bg1"/>
                </a:solidFill>
              </a:rPr>
              <a:t>、探究万物之理</a:t>
            </a:r>
            <a:endParaRPr lang="zh-CN" altLang="en-US" sz="3200">
              <a:solidFill>
                <a:schemeClr val="bg1"/>
              </a:solidFill>
            </a:endParaRPr>
          </a:p>
          <a:p>
            <a:r>
              <a:rPr lang="en-US" altLang="zh-CN" sz="3200">
                <a:solidFill>
                  <a:schemeClr val="bg1"/>
                </a:solidFill>
              </a:rPr>
              <a:t>14</a:t>
            </a:r>
            <a:r>
              <a:rPr lang="zh-CN" altLang="en-US" sz="3200">
                <a:solidFill>
                  <a:schemeClr val="bg1"/>
                </a:solidFill>
              </a:rPr>
              <a:t>、突发事件及自救互救</a:t>
            </a:r>
            <a:endParaRPr lang="zh-CN" altLang="en-US" sz="3200">
              <a:solidFill>
                <a:schemeClr val="bg1"/>
              </a:solidFill>
            </a:endParaRPr>
          </a:p>
          <a:p>
            <a:r>
              <a:rPr lang="en-US" altLang="zh-CN" sz="3200">
                <a:solidFill>
                  <a:schemeClr val="bg1"/>
                </a:solidFill>
              </a:rPr>
              <a:t>15</a:t>
            </a:r>
            <a:r>
              <a:rPr lang="zh-CN" altLang="en-US" sz="3200">
                <a:solidFill>
                  <a:schemeClr val="bg1"/>
                </a:solidFill>
              </a:rPr>
              <a:t>、心理、行为与文化</a:t>
            </a:r>
            <a:endParaRPr lang="zh-CN" altLang="en-US" sz="3200">
              <a:solidFill>
                <a:schemeClr val="bg1"/>
              </a:solidFill>
            </a:endParaRPr>
          </a:p>
          <a:p>
            <a:r>
              <a:rPr lang="en-US" altLang="zh-CN" sz="3200">
                <a:solidFill>
                  <a:schemeClr val="bg1"/>
                </a:solidFill>
              </a:rPr>
              <a:t>16</a:t>
            </a:r>
            <a:r>
              <a:rPr lang="zh-CN" altLang="en-US" sz="3200">
                <a:solidFill>
                  <a:schemeClr val="bg1"/>
                </a:solidFill>
              </a:rPr>
              <a:t>、中国古典小说巅峰</a:t>
            </a:r>
            <a:endParaRPr lang="zh-CN" altLang="en-US" sz="3200">
              <a:solidFill>
                <a:schemeClr val="bg1"/>
              </a:solidFill>
            </a:endParaRPr>
          </a:p>
          <a:p>
            <a:r>
              <a:rPr lang="en-US" altLang="zh-CN" sz="3200">
                <a:solidFill>
                  <a:schemeClr val="bg1"/>
                </a:solidFill>
              </a:rPr>
              <a:t>17</a:t>
            </a:r>
            <a:r>
              <a:rPr lang="zh-CN" altLang="en-US" sz="3200">
                <a:solidFill>
                  <a:schemeClr val="bg1"/>
                </a:solidFill>
              </a:rPr>
              <a:t>、中西文化比较</a:t>
            </a:r>
            <a:endParaRPr lang="en-US" altLang="zh-CN" sz="32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6926" y="2951544"/>
            <a:ext cx="8958806" cy="1015663"/>
          </a:xfrm>
          <a:prstGeom prst="rect">
            <a:avLst/>
          </a:prstGeom>
          <a:noFill/>
        </p:spPr>
        <p:txBody>
          <a:bodyPr wrap="square" rtlCol="0">
            <a:spAutoFit/>
          </a:bodyPr>
          <a:lstStyle/>
          <a:p>
            <a:pPr algn="ctr"/>
            <a:r>
              <a:rPr lang="zh-CN" altLang="en-US" sz="6000" dirty="0">
                <a:solidFill>
                  <a:srgbClr val="ED7D31"/>
                </a:solidFill>
              </a:rPr>
              <a:t>如何学习尔雅课程</a:t>
            </a:r>
            <a:endParaRPr lang="zh-CN" altLang="en-US" sz="6000" dirty="0">
              <a:solidFill>
                <a:srgbClr val="ED7D3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6847" y="918228"/>
            <a:ext cx="4779185" cy="707886"/>
          </a:xfrm>
          <a:prstGeom prst="rect">
            <a:avLst/>
          </a:prstGeom>
          <a:noFill/>
        </p:spPr>
        <p:txBody>
          <a:bodyPr wrap="square" rtlCol="0">
            <a:spAutoFit/>
          </a:bodyPr>
          <a:lstStyle/>
          <a:p>
            <a:r>
              <a:rPr lang="zh-CN" altLang="en-US" sz="4000" b="1" dirty="0">
                <a:solidFill>
                  <a:srgbClr val="0070C0"/>
                </a:solidFill>
                <a:latin typeface="微软雅黑" panose="020B0503020204020204" pitchFamily="34" charset="-122"/>
                <a:ea typeface="微软雅黑" panose="020B0503020204020204" pitchFamily="34" charset="-122"/>
              </a:rPr>
              <a:t>尔雅通识课学习流程</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sp>
        <p:nvSpPr>
          <p:cNvPr id="5" name="椭圆 4"/>
          <p:cNvSpPr/>
          <p:nvPr/>
        </p:nvSpPr>
        <p:spPr>
          <a:xfrm>
            <a:off x="1166341" y="2730845"/>
            <a:ext cx="1940011" cy="1940011"/>
          </a:xfrm>
          <a:prstGeom prst="ellipse">
            <a:avLst/>
          </a:prstGeom>
          <a:solidFill>
            <a:srgbClr val="ED0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登录</a:t>
            </a:r>
            <a:endParaRPr lang="en-US" altLang="zh-CN" sz="2800" b="1" dirty="0"/>
          </a:p>
          <a:p>
            <a:pPr algn="ctr"/>
            <a:r>
              <a:rPr lang="zh-CN" altLang="en-US" sz="2800" b="1" dirty="0"/>
              <a:t>平台</a:t>
            </a:r>
            <a:endParaRPr lang="zh-CN" altLang="en-US" sz="2800" b="1" dirty="0"/>
          </a:p>
        </p:txBody>
      </p:sp>
      <p:sp>
        <p:nvSpPr>
          <p:cNvPr id="6" name="椭圆 5"/>
          <p:cNvSpPr/>
          <p:nvPr/>
        </p:nvSpPr>
        <p:spPr>
          <a:xfrm>
            <a:off x="3864233" y="2730844"/>
            <a:ext cx="1940011" cy="194001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查看考核比例</a:t>
            </a:r>
            <a:endParaRPr lang="zh-CN" altLang="en-US" sz="2800" b="1" dirty="0"/>
          </a:p>
        </p:txBody>
      </p:sp>
      <p:sp>
        <p:nvSpPr>
          <p:cNvPr id="7" name="椭圆 6"/>
          <p:cNvSpPr/>
          <p:nvPr/>
        </p:nvSpPr>
        <p:spPr>
          <a:xfrm>
            <a:off x="6562125" y="2730843"/>
            <a:ext cx="1940011" cy="19400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完成考核项目</a:t>
            </a:r>
            <a:endParaRPr lang="zh-CN" altLang="en-US" sz="2800" b="1" dirty="0"/>
          </a:p>
        </p:txBody>
      </p:sp>
      <p:sp>
        <p:nvSpPr>
          <p:cNvPr id="8" name="椭圆 7"/>
          <p:cNvSpPr/>
          <p:nvPr/>
        </p:nvSpPr>
        <p:spPr>
          <a:xfrm>
            <a:off x="9260017" y="2730843"/>
            <a:ext cx="1940011" cy="194001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取得</a:t>
            </a:r>
            <a:endParaRPr lang="en-US" altLang="zh-CN" sz="2800" b="1" dirty="0"/>
          </a:p>
          <a:p>
            <a:pPr algn="ctr"/>
            <a:r>
              <a:rPr lang="zh-CN" altLang="en-US" sz="2800" b="1" dirty="0"/>
              <a:t>成绩</a:t>
            </a:r>
            <a:endParaRPr lang="zh-CN" alt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7384" y="1369784"/>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学校发放</a:t>
            </a:r>
            <a:endParaRPr lang="en-US" altLang="zh-CN" sz="2400" dirty="0"/>
          </a:p>
          <a:p>
            <a:pPr algn="ctr"/>
            <a:r>
              <a:rPr lang="zh-CN" altLang="en-US" sz="2400" dirty="0"/>
              <a:t>开课通知</a:t>
            </a:r>
            <a:endParaRPr lang="zh-CN" altLang="en-US" sz="2400" dirty="0"/>
          </a:p>
        </p:txBody>
      </p:sp>
      <p:sp>
        <p:nvSpPr>
          <p:cNvPr id="5" name="矩形 4"/>
          <p:cNvSpPr/>
          <p:nvPr/>
        </p:nvSpPr>
        <p:spPr>
          <a:xfrm>
            <a:off x="4027709" y="1369784"/>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登录平台</a:t>
            </a:r>
            <a:endParaRPr lang="en-US" altLang="zh-CN" sz="2400" dirty="0"/>
          </a:p>
          <a:p>
            <a:pPr algn="ctr"/>
            <a:r>
              <a:rPr lang="zh-CN" altLang="en-US" sz="2400" dirty="0"/>
              <a:t>或学习通</a:t>
            </a:r>
            <a:endParaRPr lang="zh-CN" altLang="en-US" sz="2400" dirty="0"/>
          </a:p>
        </p:txBody>
      </p:sp>
      <p:sp>
        <p:nvSpPr>
          <p:cNvPr id="6" name="矩形 5"/>
          <p:cNvSpPr/>
          <p:nvPr/>
        </p:nvSpPr>
        <p:spPr>
          <a:xfrm>
            <a:off x="6583674" y="1369784"/>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修改密码</a:t>
            </a:r>
            <a:endParaRPr lang="en-US" altLang="zh-CN" sz="2400" dirty="0"/>
          </a:p>
          <a:p>
            <a:pPr algn="ctr"/>
            <a:r>
              <a:rPr lang="zh-CN" altLang="en-US" sz="2400" dirty="0"/>
              <a:t>绑定信息</a:t>
            </a:r>
            <a:endParaRPr lang="zh-CN" altLang="en-US" sz="2400" dirty="0"/>
          </a:p>
        </p:txBody>
      </p:sp>
      <p:sp>
        <p:nvSpPr>
          <p:cNvPr id="7" name="矩形 6"/>
          <p:cNvSpPr/>
          <p:nvPr/>
        </p:nvSpPr>
        <p:spPr>
          <a:xfrm>
            <a:off x="9143999" y="1369784"/>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查看课程</a:t>
            </a:r>
            <a:endParaRPr lang="en-US" altLang="zh-CN" sz="2400" dirty="0"/>
          </a:p>
        </p:txBody>
      </p:sp>
      <p:sp>
        <p:nvSpPr>
          <p:cNvPr id="8" name="矩形 7"/>
          <p:cNvSpPr/>
          <p:nvPr/>
        </p:nvSpPr>
        <p:spPr>
          <a:xfrm>
            <a:off x="1467387" y="2998289"/>
            <a:ext cx="6831872" cy="4746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在线学习和交流互动</a:t>
            </a:r>
            <a:endParaRPr lang="zh-CN" altLang="en-US" sz="2400" dirty="0"/>
          </a:p>
        </p:txBody>
      </p:sp>
      <p:sp>
        <p:nvSpPr>
          <p:cNvPr id="9" name="矩形 8"/>
          <p:cNvSpPr/>
          <p:nvPr/>
        </p:nvSpPr>
        <p:spPr>
          <a:xfrm>
            <a:off x="1467387" y="3520802"/>
            <a:ext cx="1672045" cy="4746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看视频</a:t>
            </a:r>
            <a:endParaRPr lang="zh-CN" altLang="en-US" sz="2400" dirty="0"/>
          </a:p>
        </p:txBody>
      </p:sp>
      <p:sp>
        <p:nvSpPr>
          <p:cNvPr id="10" name="矩形 9"/>
          <p:cNvSpPr/>
          <p:nvPr/>
        </p:nvSpPr>
        <p:spPr>
          <a:xfrm>
            <a:off x="3187329" y="3520802"/>
            <a:ext cx="1672045" cy="4746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做作业</a:t>
            </a:r>
            <a:endParaRPr lang="zh-CN" altLang="en-US" sz="2400" dirty="0"/>
          </a:p>
        </p:txBody>
      </p:sp>
      <p:sp>
        <p:nvSpPr>
          <p:cNvPr id="11" name="矩形 10"/>
          <p:cNvSpPr/>
          <p:nvPr/>
        </p:nvSpPr>
        <p:spPr>
          <a:xfrm>
            <a:off x="4907271" y="3520802"/>
            <a:ext cx="1672045" cy="4746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读经典</a:t>
            </a:r>
            <a:endParaRPr lang="zh-CN" altLang="en-US" sz="2400" dirty="0"/>
          </a:p>
        </p:txBody>
      </p:sp>
      <p:sp>
        <p:nvSpPr>
          <p:cNvPr id="12" name="矩形 11"/>
          <p:cNvSpPr/>
          <p:nvPr/>
        </p:nvSpPr>
        <p:spPr>
          <a:xfrm>
            <a:off x="6627213" y="3520802"/>
            <a:ext cx="1672045" cy="4746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观直播</a:t>
            </a:r>
            <a:endParaRPr lang="zh-CN" altLang="en-US" sz="2400" dirty="0"/>
          </a:p>
        </p:txBody>
      </p:sp>
      <p:sp>
        <p:nvSpPr>
          <p:cNvPr id="13" name="矩形 12"/>
          <p:cNvSpPr/>
          <p:nvPr/>
        </p:nvSpPr>
        <p:spPr>
          <a:xfrm>
            <a:off x="1467383" y="4758895"/>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参加考试</a:t>
            </a:r>
            <a:endParaRPr lang="en-US" altLang="zh-CN" sz="2400" dirty="0"/>
          </a:p>
        </p:txBody>
      </p:sp>
      <p:sp>
        <p:nvSpPr>
          <p:cNvPr id="14" name="矩形 13"/>
          <p:cNvSpPr/>
          <p:nvPr/>
        </p:nvSpPr>
        <p:spPr>
          <a:xfrm>
            <a:off x="9139639" y="3022968"/>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a:t>
            </a:r>
            <a:endParaRPr lang="en-US" altLang="zh-CN" sz="2400" dirty="0"/>
          </a:p>
          <a:p>
            <a:pPr algn="ctr"/>
            <a:r>
              <a:rPr lang="zh-CN" altLang="en-US" sz="2400" dirty="0"/>
              <a:t>考核比例</a:t>
            </a:r>
            <a:endParaRPr lang="en-US" altLang="zh-CN" sz="2400" dirty="0"/>
          </a:p>
        </p:txBody>
      </p:sp>
      <p:cxnSp>
        <p:nvCxnSpPr>
          <p:cNvPr id="17" name="直接箭头连接符 16"/>
          <p:cNvCxnSpPr>
            <a:stCxn id="4" idx="3"/>
            <a:endCxn id="5" idx="1"/>
          </p:cNvCxnSpPr>
          <p:nvPr/>
        </p:nvCxnSpPr>
        <p:spPr>
          <a:xfrm>
            <a:off x="3139429" y="1787795"/>
            <a:ext cx="88828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5" idx="3"/>
            <a:endCxn id="6" idx="1"/>
          </p:cNvCxnSpPr>
          <p:nvPr/>
        </p:nvCxnSpPr>
        <p:spPr>
          <a:xfrm>
            <a:off x="5699754" y="1787795"/>
            <a:ext cx="88392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6" idx="3"/>
          </p:cNvCxnSpPr>
          <p:nvPr/>
        </p:nvCxnSpPr>
        <p:spPr>
          <a:xfrm>
            <a:off x="8255719" y="1787795"/>
            <a:ext cx="88392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121399" y="4822963"/>
            <a:ext cx="4779185" cy="707886"/>
          </a:xfrm>
          <a:prstGeom prst="rect">
            <a:avLst/>
          </a:prstGeom>
          <a:noFill/>
        </p:spPr>
        <p:txBody>
          <a:bodyPr wrap="square" rtlCol="0">
            <a:spAutoFit/>
          </a:bodyPr>
          <a:lstStyle/>
          <a:p>
            <a:r>
              <a:rPr lang="zh-CN" altLang="en-US" sz="4000" b="1" dirty="0">
                <a:solidFill>
                  <a:srgbClr val="FFC000"/>
                </a:solidFill>
                <a:latin typeface="微软雅黑" panose="020B0503020204020204" pitchFamily="34" charset="-122"/>
                <a:ea typeface="微软雅黑" panose="020B0503020204020204" pitchFamily="34" charset="-122"/>
              </a:rPr>
              <a:t>尔雅通识课学习流程</a:t>
            </a:r>
            <a:endParaRPr lang="zh-CN" altLang="en-US" sz="4000" b="1" dirty="0">
              <a:solidFill>
                <a:srgbClr val="FFC000"/>
              </a:solidFill>
              <a:latin typeface="微软雅黑" panose="020B0503020204020204" pitchFamily="34" charset="-122"/>
              <a:ea typeface="微软雅黑" panose="020B0503020204020204" pitchFamily="34" charset="-122"/>
            </a:endParaRPr>
          </a:p>
        </p:txBody>
      </p:sp>
      <p:cxnSp>
        <p:nvCxnSpPr>
          <p:cNvPr id="33" name="直接箭头连接符 32"/>
          <p:cNvCxnSpPr>
            <a:stCxn id="7" idx="2"/>
            <a:endCxn id="14" idx="0"/>
          </p:cNvCxnSpPr>
          <p:nvPr/>
        </p:nvCxnSpPr>
        <p:spPr>
          <a:xfrm flipH="1">
            <a:off x="9975662" y="2205806"/>
            <a:ext cx="4360" cy="81716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4" idx="1"/>
          </p:cNvCxnSpPr>
          <p:nvPr/>
        </p:nvCxnSpPr>
        <p:spPr>
          <a:xfrm flipH="1">
            <a:off x="8299258" y="3440979"/>
            <a:ext cx="84038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9" idx="2"/>
            <a:endCxn id="13" idx="0"/>
          </p:cNvCxnSpPr>
          <p:nvPr/>
        </p:nvCxnSpPr>
        <p:spPr>
          <a:xfrm flipH="1">
            <a:off x="2303406" y="3995418"/>
            <a:ext cx="4" cy="76347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027709" y="4758895"/>
            <a:ext cx="1672045" cy="83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取得成绩</a:t>
            </a:r>
            <a:endParaRPr lang="en-US" altLang="zh-CN" sz="2400" dirty="0"/>
          </a:p>
        </p:txBody>
      </p:sp>
      <p:cxnSp>
        <p:nvCxnSpPr>
          <p:cNvPr id="43" name="直接箭头连接符 42"/>
          <p:cNvCxnSpPr>
            <a:stCxn id="13" idx="3"/>
            <a:endCxn id="40" idx="1"/>
          </p:cNvCxnSpPr>
          <p:nvPr/>
        </p:nvCxnSpPr>
        <p:spPr>
          <a:xfrm>
            <a:off x="3139428" y="5176906"/>
            <a:ext cx="88828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56826" y="5643542"/>
            <a:ext cx="7133700" cy="770255"/>
          </a:xfrm>
          <a:prstGeom prst="rect">
            <a:avLst/>
          </a:prstGeom>
          <a:noFill/>
        </p:spPr>
        <p:txBody>
          <a:bodyPr wrap="square" rtlCol="0">
            <a:spAutoFit/>
          </a:bodyPr>
          <a:lstStyle/>
          <a:p>
            <a:r>
              <a:rPr lang="zh-CN" altLang="en-US" sz="2000" b="1" dirty="0" smtClean="0">
                <a:solidFill>
                  <a:srgbClr val="FFC000"/>
                </a:solidFill>
              </a:rPr>
              <a:t>进入本校学习网址：jndx.benke.chaoxing.com</a:t>
            </a:r>
            <a:endParaRPr lang="zh-CN" altLang="en-US" sz="2000" b="1" dirty="0" smtClean="0">
              <a:solidFill>
                <a:srgbClr val="FFC000"/>
              </a:solidFill>
            </a:endParaRPr>
          </a:p>
          <a:p>
            <a:r>
              <a:rPr lang="zh-CN" altLang="en-US" sz="2000" b="1" dirty="0">
                <a:solidFill>
                  <a:srgbClr val="FFC000"/>
                </a:solidFill>
              </a:rPr>
              <a:t>点击右上角 登录 </a:t>
            </a:r>
            <a:r>
              <a:rPr lang="zh-CN" altLang="en-US" sz="2000" b="1" dirty="0" smtClean="0">
                <a:solidFill>
                  <a:srgbClr val="FFC000"/>
                </a:solidFill>
              </a:rPr>
              <a:t>按钮</a:t>
            </a:r>
            <a:endParaRPr lang="zh-CN" altLang="en-US" sz="2000" b="1" dirty="0">
              <a:solidFill>
                <a:srgbClr val="FFC000"/>
              </a:solidFill>
            </a:endParaRPr>
          </a:p>
        </p:txBody>
      </p:sp>
      <p:sp>
        <p:nvSpPr>
          <p:cNvPr id="11" name="文本框 10"/>
          <p:cNvSpPr txBox="1"/>
          <p:nvPr/>
        </p:nvSpPr>
        <p:spPr>
          <a:xfrm>
            <a:off x="6264875" y="5643542"/>
            <a:ext cx="5745587" cy="707886"/>
          </a:xfrm>
          <a:prstGeom prst="rect">
            <a:avLst/>
          </a:prstGeom>
          <a:noFill/>
        </p:spPr>
        <p:txBody>
          <a:bodyPr wrap="square" rtlCol="0">
            <a:spAutoFit/>
          </a:bodyPr>
          <a:lstStyle/>
          <a:p>
            <a:r>
              <a:rPr lang="zh-CN" altLang="en-US" sz="2000" b="1" dirty="0">
                <a:solidFill>
                  <a:srgbClr val="FFC000"/>
                </a:solidFill>
              </a:rPr>
              <a:t>输入账号（学号）和密码（初始密码：</a:t>
            </a:r>
            <a:r>
              <a:rPr lang="en-US" altLang="zh-CN" sz="2000" b="1" dirty="0">
                <a:solidFill>
                  <a:srgbClr val="FFC000"/>
                </a:solidFill>
              </a:rPr>
              <a:t>123456</a:t>
            </a:r>
            <a:r>
              <a:rPr lang="zh-CN" altLang="en-US" sz="2000" b="1" dirty="0">
                <a:solidFill>
                  <a:srgbClr val="FFC000"/>
                </a:solidFill>
              </a:rPr>
              <a:t>）</a:t>
            </a:r>
            <a:endParaRPr lang="en-US" altLang="zh-CN" sz="2000" b="1" dirty="0">
              <a:solidFill>
                <a:srgbClr val="FFC000"/>
              </a:solidFill>
            </a:endParaRPr>
          </a:p>
          <a:p>
            <a:r>
              <a:rPr lang="zh-CN" altLang="en-US" sz="2000" b="1" dirty="0">
                <a:solidFill>
                  <a:srgbClr val="FFC000"/>
                </a:solidFill>
              </a:rPr>
              <a:t>请下载移动客户端</a:t>
            </a:r>
            <a:endParaRPr lang="en-US" altLang="zh-CN" sz="2000" b="1" dirty="0">
              <a:solidFill>
                <a:srgbClr val="FFC000"/>
              </a:solidFill>
            </a:endParaRPr>
          </a:p>
        </p:txBody>
      </p:sp>
      <p:pic>
        <p:nvPicPr>
          <p:cNvPr id="14" name="图片 13"/>
          <p:cNvPicPr>
            <a:picLocks noChangeAspect="1"/>
          </p:cNvPicPr>
          <p:nvPr/>
        </p:nvPicPr>
        <p:blipFill>
          <a:blip r:embed="rId1"/>
          <a:stretch>
            <a:fillRect/>
          </a:stretch>
        </p:blipFill>
        <p:spPr>
          <a:xfrm>
            <a:off x="4677954" y="1502228"/>
            <a:ext cx="7376919" cy="3899649"/>
          </a:xfrm>
          <a:prstGeom prst="rect">
            <a:avLst/>
          </a:prstGeom>
        </p:spPr>
      </p:pic>
      <p:sp>
        <p:nvSpPr>
          <p:cNvPr id="13" name="椭圆 12"/>
          <p:cNvSpPr/>
          <p:nvPr/>
        </p:nvSpPr>
        <p:spPr>
          <a:xfrm>
            <a:off x="9490049" y="2899962"/>
            <a:ext cx="2380714" cy="23807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p:cNvSpPr/>
          <p:nvPr/>
        </p:nvSpPr>
        <p:spPr>
          <a:xfrm>
            <a:off x="4495074" y="1985557"/>
            <a:ext cx="365760" cy="91440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84425" y="572275"/>
            <a:ext cx="4779185" cy="707886"/>
          </a:xfrm>
          <a:prstGeom prst="rect">
            <a:avLst/>
          </a:prstGeom>
          <a:noFill/>
        </p:spPr>
        <p:txBody>
          <a:bodyPr wrap="square" rtlCol="0">
            <a:spAutoFit/>
          </a:bodyPr>
          <a:lstStyle/>
          <a:p>
            <a:r>
              <a:rPr lang="en-US" altLang="zh-CN" sz="4000" b="1" dirty="0">
                <a:solidFill>
                  <a:srgbClr val="0070C0"/>
                </a:solidFill>
                <a:latin typeface="微软雅黑" panose="020B0503020204020204" pitchFamily="34" charset="-122"/>
                <a:ea typeface="微软雅黑" panose="020B0503020204020204" pitchFamily="34" charset="-122"/>
              </a:rPr>
              <a:t>1</a:t>
            </a:r>
            <a:r>
              <a:rPr lang="zh-CN" altLang="en-US" sz="4000" b="1" dirty="0">
                <a:solidFill>
                  <a:srgbClr val="0070C0"/>
                </a:solidFill>
                <a:latin typeface="微软雅黑" panose="020B0503020204020204" pitchFamily="34" charset="-122"/>
                <a:ea typeface="微软雅黑" panose="020B0503020204020204" pitchFamily="34" charset="-122"/>
              </a:rPr>
              <a:t>、登录平台</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4770" y="1714500"/>
            <a:ext cx="4430395" cy="34283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54552" y="424062"/>
            <a:ext cx="5493849" cy="2236256"/>
          </a:xfrm>
          <a:prstGeom prst="rect">
            <a:avLst/>
          </a:prstGeom>
        </p:spPr>
      </p:pic>
      <p:pic>
        <p:nvPicPr>
          <p:cNvPr id="5" name="图片 4"/>
          <p:cNvPicPr>
            <a:picLocks noChangeAspect="1"/>
          </p:cNvPicPr>
          <p:nvPr/>
        </p:nvPicPr>
        <p:blipFill>
          <a:blip r:embed="rId2"/>
          <a:stretch>
            <a:fillRect/>
          </a:stretch>
        </p:blipFill>
        <p:spPr>
          <a:xfrm>
            <a:off x="754552" y="2827605"/>
            <a:ext cx="5493848" cy="3643630"/>
          </a:xfrm>
          <a:prstGeom prst="rect">
            <a:avLst/>
          </a:prstGeom>
        </p:spPr>
      </p:pic>
      <p:sp>
        <p:nvSpPr>
          <p:cNvPr id="7" name="文本框 6"/>
          <p:cNvSpPr txBox="1"/>
          <p:nvPr/>
        </p:nvSpPr>
        <p:spPr>
          <a:xfrm>
            <a:off x="6565900" y="1090658"/>
            <a:ext cx="5067300" cy="1569660"/>
          </a:xfrm>
          <a:prstGeom prst="rect">
            <a:avLst/>
          </a:prstGeom>
          <a:noFill/>
        </p:spPr>
        <p:txBody>
          <a:bodyPr wrap="square" rtlCol="0">
            <a:spAutoFit/>
          </a:bodyPr>
          <a:lstStyle/>
          <a:p>
            <a:r>
              <a:rPr lang="zh-CN" altLang="en-US" sz="2400" dirty="0">
                <a:solidFill>
                  <a:srgbClr val="FFC000"/>
                </a:solidFill>
              </a:rPr>
              <a:t>第一次登录需要修改密码，请按照系统提示进行设置。</a:t>
            </a:r>
            <a:endParaRPr lang="en-US" altLang="zh-CN" sz="2400" dirty="0">
              <a:solidFill>
                <a:srgbClr val="FFC000"/>
              </a:solidFill>
            </a:endParaRPr>
          </a:p>
          <a:p>
            <a:r>
              <a:rPr lang="zh-CN" altLang="en-US" sz="2400" dirty="0">
                <a:solidFill>
                  <a:srgbClr val="FFC000"/>
                </a:solidFill>
              </a:rPr>
              <a:t>一定要保管好自己的密码，</a:t>
            </a:r>
            <a:r>
              <a:rPr lang="zh-CN" altLang="en-US" sz="2400" dirty="0" smtClean="0">
                <a:solidFill>
                  <a:srgbClr val="FFC000"/>
                </a:solidFill>
              </a:rPr>
              <a:t>以免出现</a:t>
            </a:r>
            <a:r>
              <a:rPr lang="zh-CN" altLang="en-US" sz="2400" dirty="0">
                <a:solidFill>
                  <a:srgbClr val="FFC000"/>
                </a:solidFill>
              </a:rPr>
              <a:t>问题，影响到自己的成绩。</a:t>
            </a:r>
            <a:endParaRPr lang="zh-CN" altLang="en-US" sz="2400" dirty="0">
              <a:solidFill>
                <a:srgbClr val="FFC000"/>
              </a:solidFill>
            </a:endParaRPr>
          </a:p>
        </p:txBody>
      </p:sp>
      <p:sp>
        <p:nvSpPr>
          <p:cNvPr id="8" name="文本框 7"/>
          <p:cNvSpPr txBox="1"/>
          <p:nvPr/>
        </p:nvSpPr>
        <p:spPr>
          <a:xfrm>
            <a:off x="6565900" y="3799026"/>
            <a:ext cx="5067300" cy="1200329"/>
          </a:xfrm>
          <a:prstGeom prst="rect">
            <a:avLst/>
          </a:prstGeom>
          <a:noFill/>
        </p:spPr>
        <p:txBody>
          <a:bodyPr wrap="square" rtlCol="0">
            <a:spAutoFit/>
          </a:bodyPr>
          <a:lstStyle/>
          <a:p>
            <a:r>
              <a:rPr lang="zh-CN" altLang="en-US" sz="2400" dirty="0" smtClean="0">
                <a:solidFill>
                  <a:srgbClr val="FFC000"/>
                </a:solidFill>
              </a:rPr>
              <a:t>登录后点击头像</a:t>
            </a:r>
            <a:r>
              <a:rPr lang="zh-CN" altLang="en-US" sz="2400" dirty="0">
                <a:solidFill>
                  <a:srgbClr val="FFC000"/>
                </a:solidFill>
              </a:rPr>
              <a:t>旁边的设置，</a:t>
            </a:r>
            <a:r>
              <a:rPr lang="zh-CN" altLang="en-US" sz="2400" dirty="0" smtClean="0">
                <a:solidFill>
                  <a:srgbClr val="FFC000"/>
                </a:solidFill>
              </a:rPr>
              <a:t>绑定邮箱</a:t>
            </a:r>
            <a:r>
              <a:rPr lang="zh-CN" altLang="en-US" sz="2400" dirty="0">
                <a:solidFill>
                  <a:srgbClr val="FFC000"/>
                </a:solidFill>
              </a:rPr>
              <a:t>和手机号码</a:t>
            </a:r>
            <a:r>
              <a:rPr lang="zh-CN" altLang="en-US" sz="2400" dirty="0" smtClean="0">
                <a:solidFill>
                  <a:srgbClr val="FFC000"/>
                </a:solidFill>
              </a:rPr>
              <a:t>，方便及时收到课程</a:t>
            </a:r>
            <a:r>
              <a:rPr lang="zh-CN" altLang="en-US" sz="2400" dirty="0">
                <a:solidFill>
                  <a:srgbClr val="FFC000"/>
                </a:solidFill>
              </a:rPr>
              <a:t>相关</a:t>
            </a:r>
            <a:r>
              <a:rPr lang="zh-CN" altLang="en-US" sz="2400" dirty="0" smtClean="0">
                <a:solidFill>
                  <a:srgbClr val="FFC000"/>
                </a:solidFill>
              </a:rPr>
              <a:t>通知和找回密码。</a:t>
            </a:r>
            <a:endParaRPr lang="en-US" altLang="zh-CN" sz="2400"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22300" y="4390441"/>
            <a:ext cx="7140498" cy="2098618"/>
          </a:xfrm>
          <a:prstGeom prst="rect">
            <a:avLst/>
          </a:prstGeom>
        </p:spPr>
      </p:pic>
      <p:pic>
        <p:nvPicPr>
          <p:cNvPr id="5" name="图片 4"/>
          <p:cNvPicPr>
            <a:picLocks noChangeAspect="1"/>
          </p:cNvPicPr>
          <p:nvPr/>
        </p:nvPicPr>
        <p:blipFill>
          <a:blip r:embed="rId2"/>
          <a:stretch>
            <a:fillRect/>
          </a:stretch>
        </p:blipFill>
        <p:spPr>
          <a:xfrm>
            <a:off x="622300" y="1320397"/>
            <a:ext cx="3706587" cy="2794806"/>
          </a:xfrm>
          <a:prstGeom prst="rect">
            <a:avLst/>
          </a:prstGeom>
        </p:spPr>
      </p:pic>
      <p:sp>
        <p:nvSpPr>
          <p:cNvPr id="7" name="矩形 6"/>
          <p:cNvSpPr/>
          <p:nvPr/>
        </p:nvSpPr>
        <p:spPr>
          <a:xfrm>
            <a:off x="647014" y="3080269"/>
            <a:ext cx="1600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38866" y="3466074"/>
            <a:ext cx="1593207" cy="369332"/>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点击课程图片</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9" name="椭圆 8"/>
          <p:cNvSpPr/>
          <p:nvPr/>
        </p:nvSpPr>
        <p:spPr>
          <a:xfrm>
            <a:off x="5222443" y="4358256"/>
            <a:ext cx="6350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57351" y="1591166"/>
            <a:ext cx="7434649" cy="2062103"/>
          </a:xfrm>
          <a:prstGeom prst="rect">
            <a:avLst/>
          </a:prstGeom>
          <a:noFill/>
        </p:spPr>
        <p:txBody>
          <a:bodyPr wrap="square" rtlCol="0">
            <a:spAutoFit/>
          </a:bodyPr>
          <a:lstStyle/>
          <a:p>
            <a:r>
              <a:rPr lang="zh-CN" altLang="en-US" sz="3200" b="1" dirty="0">
                <a:solidFill>
                  <a:srgbClr val="FFC000"/>
                </a:solidFill>
              </a:rPr>
              <a:t>查看课程考核比例，了解获得成绩办法</a:t>
            </a:r>
            <a:endParaRPr lang="en-US" altLang="zh-CN" sz="3200" b="1" dirty="0">
              <a:solidFill>
                <a:srgbClr val="FFC000"/>
              </a:solidFill>
            </a:endParaRPr>
          </a:p>
          <a:p>
            <a:r>
              <a:rPr lang="zh-CN" altLang="en-US" sz="3200" b="1" dirty="0">
                <a:solidFill>
                  <a:srgbClr val="FFC000"/>
                </a:solidFill>
              </a:rPr>
              <a:t>线上考核项目一般为观看视频、做测验、参加考试等，成绩由各部分加权得到。考核比例即加权系数。</a:t>
            </a:r>
            <a:endParaRPr lang="en-US" altLang="zh-CN" sz="3200" b="1" dirty="0">
              <a:solidFill>
                <a:srgbClr val="FFC000"/>
              </a:solidFill>
            </a:endParaRPr>
          </a:p>
        </p:txBody>
      </p:sp>
      <p:sp>
        <p:nvSpPr>
          <p:cNvPr id="11" name="箭头: 右 10"/>
          <p:cNvSpPr/>
          <p:nvPr/>
        </p:nvSpPr>
        <p:spPr>
          <a:xfrm rot="5400000">
            <a:off x="3454185" y="3718174"/>
            <a:ext cx="365760" cy="91440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84425" y="572275"/>
            <a:ext cx="4779185" cy="707886"/>
          </a:xfrm>
          <a:prstGeom prst="rect">
            <a:avLst/>
          </a:prstGeom>
          <a:noFill/>
        </p:spPr>
        <p:txBody>
          <a:bodyPr wrap="square" rtlCol="0">
            <a:spAutoFit/>
          </a:bodyPr>
          <a:lstStyle/>
          <a:p>
            <a:r>
              <a:rPr lang="en-US" altLang="zh-CN" sz="4000" b="1" dirty="0">
                <a:solidFill>
                  <a:srgbClr val="0070C0"/>
                </a:solidFill>
                <a:latin typeface="微软雅黑" panose="020B0503020204020204" pitchFamily="34" charset="-122"/>
                <a:ea typeface="微软雅黑" panose="020B0503020204020204" pitchFamily="34" charset="-122"/>
              </a:rPr>
              <a:t>2</a:t>
            </a:r>
            <a:r>
              <a:rPr lang="zh-CN" altLang="en-US" sz="4000" b="1" dirty="0">
                <a:solidFill>
                  <a:srgbClr val="0070C0"/>
                </a:solidFill>
                <a:latin typeface="微软雅黑" panose="020B0503020204020204" pitchFamily="34" charset="-122"/>
                <a:ea typeface="微软雅黑" panose="020B0503020204020204" pitchFamily="34" charset="-122"/>
              </a:rPr>
              <a:t>、查看考核比例</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sp>
        <p:nvSpPr>
          <p:cNvPr id="2" name="爆炸形: 14 pt  1"/>
          <p:cNvSpPr/>
          <p:nvPr/>
        </p:nvSpPr>
        <p:spPr>
          <a:xfrm>
            <a:off x="8069099" y="3757314"/>
            <a:ext cx="3620530" cy="2796306"/>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endParaRPr>
          </a:p>
        </p:txBody>
      </p:sp>
      <p:sp>
        <p:nvSpPr>
          <p:cNvPr id="3" name="文本框 2"/>
          <p:cNvSpPr txBox="1"/>
          <p:nvPr/>
        </p:nvSpPr>
        <p:spPr>
          <a:xfrm rot="20192077">
            <a:off x="8699453" y="4863078"/>
            <a:ext cx="2693773" cy="584775"/>
          </a:xfrm>
          <a:prstGeom prst="rect">
            <a:avLst/>
          </a:prstGeom>
          <a:noFill/>
        </p:spPr>
        <p:txBody>
          <a:bodyPr wrap="square" rtlCol="0">
            <a:spAutoFit/>
          </a:bodyPr>
          <a:lstStyle/>
          <a:p>
            <a:r>
              <a:rPr lang="zh-CN" altLang="en-US" sz="3200" dirty="0">
                <a:solidFill>
                  <a:schemeClr val="bg1"/>
                </a:solidFill>
                <a:latin typeface="华文琥珀" panose="02010800040101010101" pitchFamily="2" charset="-122"/>
                <a:ea typeface="华文琥珀" panose="02010800040101010101" pitchFamily="2" charset="-122"/>
              </a:rPr>
              <a:t>非常重要！！</a:t>
            </a:r>
            <a:endParaRPr lang="zh-CN" altLang="en-US" sz="3200" dirty="0">
              <a:solidFill>
                <a:schemeClr val="bg1"/>
              </a:solidFill>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40257" y="1256161"/>
            <a:ext cx="9136106" cy="5271638"/>
          </a:xfrm>
          <a:prstGeom prst="rect">
            <a:avLst/>
          </a:prstGeom>
        </p:spPr>
      </p:pic>
      <p:sp>
        <p:nvSpPr>
          <p:cNvPr id="11" name="Rectangle 5"/>
          <p:cNvSpPr>
            <a:spLocks noChangeArrowheads="1"/>
          </p:cNvSpPr>
          <p:nvPr/>
        </p:nvSpPr>
        <p:spPr bwMode="auto">
          <a:xfrm>
            <a:off x="1569397" y="2791169"/>
            <a:ext cx="4855633" cy="2235200"/>
          </a:xfrm>
          <a:prstGeom prst="rect">
            <a:avLst/>
          </a:prstGeom>
          <a:solidFill>
            <a:srgbClr val="000000">
              <a:alpha val="69804"/>
            </a:srgbClr>
          </a:solidFill>
          <a:ln w="12700">
            <a:noFill/>
            <a:miter lim="800000"/>
          </a:ln>
        </p:spPr>
        <p:txBody>
          <a:bodyPr lIns="143996" tIns="143996" rIns="191995" bIns="95998"/>
          <a:lstStyle/>
          <a:p>
            <a:pPr marL="254000" indent="-254000" eaLnBrk="0" hangingPunct="0">
              <a:lnSpc>
                <a:spcPct val="95000"/>
              </a:lnSpc>
              <a:spcAft>
                <a:spcPct val="40000"/>
              </a:spcAft>
              <a:buFont typeface="Wingdings" panose="05000000000000000000" pitchFamily="2" charset="2"/>
              <a:buChar char="§"/>
            </a:pPr>
            <a:r>
              <a:rPr lang="zh-CN" altLang="en-US"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视频播放进度记忆，防止快进</a:t>
            </a:r>
            <a:endParaRPr lang="en-US" altLang="zh-CN"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marL="254000" indent="-254000" eaLnBrk="0" hangingPunct="0">
              <a:lnSpc>
                <a:spcPct val="95000"/>
              </a:lnSpc>
              <a:spcAft>
                <a:spcPct val="40000"/>
              </a:spcAft>
              <a:buFont typeface="Wingdings" panose="05000000000000000000" pitchFamily="2" charset="2"/>
              <a:buChar char="§"/>
            </a:pPr>
            <a:r>
              <a:rPr lang="zh-CN" altLang="en-US"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视频顺序锁定，防止跳集观看</a:t>
            </a:r>
            <a:endParaRPr lang="en-US" altLang="zh-CN"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marL="254000" indent="-254000" eaLnBrk="0" hangingPunct="0">
              <a:lnSpc>
                <a:spcPct val="95000"/>
              </a:lnSpc>
              <a:spcAft>
                <a:spcPct val="40000"/>
              </a:spcAft>
              <a:buFont typeface="Wingdings" panose="05000000000000000000" pitchFamily="2" charset="2"/>
              <a:buChar char="§"/>
            </a:pPr>
            <a:r>
              <a:rPr lang="zh-CN" altLang="en-US"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当前活动窗口探测，防止观看时从事其他活动</a:t>
            </a:r>
            <a:endParaRPr lang="en-US" altLang="zh-CN"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marL="254000" indent="-254000" eaLnBrk="0" hangingPunct="0">
              <a:lnSpc>
                <a:spcPct val="95000"/>
              </a:lnSpc>
              <a:spcAft>
                <a:spcPct val="40000"/>
              </a:spcAft>
              <a:buFont typeface="Wingdings" panose="05000000000000000000" pitchFamily="2" charset="2"/>
              <a:buChar char="§"/>
            </a:pPr>
            <a:r>
              <a:rPr lang="zh-CN" altLang="en-US" sz="21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详细记录学习数据，</a:t>
            </a:r>
            <a:r>
              <a:rPr lang="zh-CN" altLang="en-US" sz="2100" b="1" dirty="0">
                <a:solidFill>
                  <a:srgbClr val="ED1C24"/>
                </a:solidFill>
                <a:latin typeface="微软雅黑" panose="020B0503020204020204" pitchFamily="34" charset="-122"/>
                <a:ea typeface="微软雅黑" panose="020B0503020204020204" pitchFamily="34" charset="-122"/>
                <a:sym typeface="微软雅黑" panose="020B0503020204020204" pitchFamily="34" charset="-122"/>
              </a:rPr>
              <a:t>管理学习行为</a:t>
            </a:r>
            <a:endParaRPr lang="en-US" altLang="zh-CN" sz="2100" b="1" dirty="0">
              <a:solidFill>
                <a:srgbClr val="ED1C2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9"/>
          <p:cNvSpPr>
            <a:spLocks noChangeArrowheads="1"/>
          </p:cNvSpPr>
          <p:nvPr/>
        </p:nvSpPr>
        <p:spPr bwMode="auto">
          <a:xfrm>
            <a:off x="8168915" y="5622619"/>
            <a:ext cx="2567390" cy="390868"/>
          </a:xfrm>
          <a:prstGeom prst="rect">
            <a:avLst/>
          </a:prstGeom>
          <a:noFill/>
          <a:ln w="9525">
            <a:noFill/>
            <a:miter lim="800000"/>
          </a:ln>
        </p:spPr>
        <p:txBody>
          <a:bodyPr lIns="121917" tIns="0" rIns="121917" bIns="191995" anchor="ctr"/>
          <a:lstStyle/>
          <a:p>
            <a:pPr defTabSz="913765" eaLnBrk="0" hangingPunct="0">
              <a:lnSpc>
                <a:spcPct val="120000"/>
              </a:lnSpc>
              <a:defRPr/>
            </a:pPr>
            <a:r>
              <a:rPr lang="zh-CN" altLang="en-US" sz="3200" b="1" dirty="0">
                <a:solidFill>
                  <a:srgbClr val="FF0000"/>
                </a:solidFill>
                <a:latin typeface="微软雅黑" panose="020B0503020204020204" pitchFamily="34" charset="-122"/>
                <a:ea typeface="微软雅黑" panose="020B0503020204020204" pitchFamily="34" charset="-122"/>
                <a:cs typeface="+mj-cs"/>
                <a:sym typeface="微软雅黑" panose="020B0503020204020204" pitchFamily="34" charset="-122"/>
              </a:rPr>
              <a:t>闯关式学习</a:t>
            </a:r>
            <a:endParaRPr lang="zh-CN" altLang="en-US" sz="3200" b="1" dirty="0">
              <a:solidFill>
                <a:srgbClr val="FF0000"/>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13" name="任意多边形 22"/>
          <p:cNvSpPr>
            <a:spLocks noChangeArrowheads="1"/>
          </p:cNvSpPr>
          <p:nvPr/>
        </p:nvSpPr>
        <p:spPr bwMode="auto">
          <a:xfrm flipH="1">
            <a:off x="8142704" y="3946869"/>
            <a:ext cx="1135699" cy="1541927"/>
          </a:xfrm>
          <a:custGeom>
            <a:avLst/>
            <a:gdLst>
              <a:gd name="T0" fmla="*/ 0 w 3260785"/>
              <a:gd name="T1" fmla="*/ 834650 h 1483743"/>
              <a:gd name="T2" fmla="*/ 1742471 w 3260785"/>
              <a:gd name="T3" fmla="*/ 689072 h 1483743"/>
              <a:gd name="T4" fmla="*/ 3260665 w 3260785"/>
              <a:gd name="T5" fmla="*/ 0 h 1483743"/>
              <a:gd name="T6" fmla="*/ 0 60000 65536"/>
              <a:gd name="T7" fmla="*/ 0 60000 65536"/>
              <a:gd name="T8" fmla="*/ 0 60000 65536"/>
              <a:gd name="T9" fmla="*/ 0 w 3260785"/>
              <a:gd name="T10" fmla="*/ 0 h 1483743"/>
              <a:gd name="T11" fmla="*/ 3260785 w 3260785"/>
              <a:gd name="T12" fmla="*/ 1483743 h 1483743"/>
            </a:gdLst>
            <a:ahLst/>
            <a:cxnLst>
              <a:cxn ang="T6">
                <a:pos x="T0" y="T1"/>
              </a:cxn>
              <a:cxn ang="T7">
                <a:pos x="T2" y="T3"/>
              </a:cxn>
              <a:cxn ang="T8">
                <a:pos x="T4" y="T5"/>
              </a:cxn>
            </a:cxnLst>
            <a:rect l="T9" t="T10" r="T11" b="T12"/>
            <a:pathLst>
              <a:path w="3260785" h="1483743">
                <a:moveTo>
                  <a:pt x="0" y="1483743"/>
                </a:moveTo>
                <a:cubicBezTo>
                  <a:pt x="599535" y="1477992"/>
                  <a:pt x="1199071" y="1472241"/>
                  <a:pt x="1742535" y="1224951"/>
                </a:cubicBezTo>
                <a:cubicBezTo>
                  <a:pt x="2285999" y="977661"/>
                  <a:pt x="3007743" y="184030"/>
                  <a:pt x="3260785" y="0"/>
                </a:cubicBezTo>
              </a:path>
            </a:pathLst>
          </a:custGeom>
          <a:noFill/>
          <a:ln w="38100">
            <a:solidFill>
              <a:srgbClr val="00B0F0"/>
            </a:solidFill>
            <a:prstDash val="dash"/>
            <a:miter lim="800000"/>
          </a:ln>
        </p:spPr>
        <p:txBody>
          <a:bodyPr lIns="121917" tIns="60958" rIns="121917" bIns="6095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endParaRPr lang="zh-CN" altLang="zh-CN" kern="0" dirty="0">
              <a:solidFill>
                <a:srgbClr val="2A82B0"/>
              </a:solidFill>
            </a:endParaRPr>
          </a:p>
        </p:txBody>
      </p:sp>
      <p:sp>
        <p:nvSpPr>
          <p:cNvPr id="14" name="文本框 13"/>
          <p:cNvSpPr txBox="1"/>
          <p:nvPr/>
        </p:nvSpPr>
        <p:spPr>
          <a:xfrm>
            <a:off x="10639692" y="1494491"/>
            <a:ext cx="1169551" cy="4578434"/>
          </a:xfrm>
          <a:prstGeom prst="rect">
            <a:avLst/>
          </a:prstGeom>
          <a:noFill/>
        </p:spPr>
        <p:txBody>
          <a:bodyPr vert="eaVert" wrap="square" rtlCol="0">
            <a:spAutoFit/>
          </a:bodyPr>
          <a:lstStyle/>
          <a:p>
            <a:r>
              <a:rPr lang="zh-CN" altLang="en-US" sz="3200" b="1" dirty="0">
                <a:solidFill>
                  <a:srgbClr val="FFC000"/>
                </a:solidFill>
              </a:rPr>
              <a:t>必须完成当前知识点，才能解锁下一个知识</a:t>
            </a:r>
            <a:r>
              <a:rPr lang="zh-CN" altLang="en-US" sz="3200" b="1" dirty="0" smtClean="0">
                <a:solidFill>
                  <a:srgbClr val="FFC000"/>
                </a:solidFill>
              </a:rPr>
              <a:t>点</a:t>
            </a:r>
            <a:endParaRPr lang="zh-CN" altLang="en-US" sz="3200" b="1" dirty="0">
              <a:solidFill>
                <a:srgbClr val="FFC000"/>
              </a:solidFill>
            </a:endParaRPr>
          </a:p>
        </p:txBody>
      </p:sp>
      <p:sp>
        <p:nvSpPr>
          <p:cNvPr id="8" name="文本框 7"/>
          <p:cNvSpPr txBox="1"/>
          <p:nvPr/>
        </p:nvSpPr>
        <p:spPr>
          <a:xfrm>
            <a:off x="684425" y="572275"/>
            <a:ext cx="8593978" cy="707886"/>
          </a:xfrm>
          <a:prstGeom prst="rect">
            <a:avLst/>
          </a:prstGeom>
          <a:noFill/>
        </p:spPr>
        <p:txBody>
          <a:bodyPr wrap="square" rtlCol="0">
            <a:spAutoFit/>
          </a:bodyPr>
          <a:lstStyle/>
          <a:p>
            <a:r>
              <a:rPr lang="en-US" altLang="zh-CN" sz="4000" b="1" dirty="0">
                <a:solidFill>
                  <a:srgbClr val="0070C0"/>
                </a:solidFill>
                <a:latin typeface="微软雅黑" panose="020B0503020204020204" pitchFamily="34" charset="-122"/>
                <a:ea typeface="微软雅黑" panose="020B0503020204020204" pitchFamily="34" charset="-122"/>
              </a:rPr>
              <a:t>3</a:t>
            </a:r>
            <a:r>
              <a:rPr lang="zh-CN" altLang="en-US" sz="4000" b="1" dirty="0">
                <a:solidFill>
                  <a:srgbClr val="0070C0"/>
                </a:solidFill>
                <a:latin typeface="微软雅黑" panose="020B0503020204020204" pitchFamily="34" charset="-122"/>
                <a:ea typeface="微软雅黑" panose="020B0503020204020204" pitchFamily="34" charset="-122"/>
              </a:rPr>
              <a:t>、完成考核项目</a:t>
            </a:r>
            <a:r>
              <a:rPr lang="en-US" altLang="zh-CN" sz="4000" b="1" dirty="0">
                <a:solidFill>
                  <a:srgbClr val="0070C0"/>
                </a:solidFill>
                <a:latin typeface="微软雅黑" panose="020B0503020204020204" pitchFamily="34" charset="-122"/>
                <a:ea typeface="微软雅黑" panose="020B0503020204020204" pitchFamily="34" charset="-122"/>
              </a:rPr>
              <a:t>——</a:t>
            </a:r>
            <a:r>
              <a:rPr lang="zh-CN" altLang="en-US" sz="4000" b="1" dirty="0">
                <a:solidFill>
                  <a:srgbClr val="0070C0"/>
                </a:solidFill>
                <a:latin typeface="微软雅黑" panose="020B0503020204020204" pitchFamily="34" charset="-122"/>
                <a:ea typeface="微软雅黑" panose="020B0503020204020204" pitchFamily="34" charset="-122"/>
              </a:rPr>
              <a:t>观看视频</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131322" y="1292662"/>
            <a:ext cx="5051542" cy="5033997"/>
          </a:xfrm>
          <a:prstGeom prst="rect">
            <a:avLst/>
          </a:prstGeom>
        </p:spPr>
      </p:pic>
      <p:sp>
        <p:nvSpPr>
          <p:cNvPr id="10" name="MH_Other_1"/>
          <p:cNvSpPr txBox="1">
            <a:spLocks noChangeArrowheads="1"/>
          </p:cNvSpPr>
          <p:nvPr/>
        </p:nvSpPr>
        <p:spPr bwMode="auto">
          <a:xfrm>
            <a:off x="1093831" y="2501899"/>
            <a:ext cx="688975" cy="962025"/>
          </a:xfrm>
          <a:prstGeom prst="rect">
            <a:avLst/>
          </a:prstGeom>
          <a:solidFill>
            <a:srgbClr val="82D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00000"/>
              </a:lnSpc>
              <a:buSzTx/>
              <a:buFontTx/>
              <a:buNone/>
            </a:pPr>
            <a:r>
              <a:rPr kumimoji="0" lang="en-US" altLang="zh-CN" sz="6600" b="1">
                <a:solidFill>
                  <a:srgbClr val="FEFFFF"/>
                </a:solidFill>
                <a:ea typeface="微软雅黑" panose="020B0503020204020204" pitchFamily="34" charset="-122"/>
                <a:sym typeface="Arial" panose="020B0604020202020204" pitchFamily="34" charset="0"/>
              </a:rPr>
              <a:t>1</a:t>
            </a:r>
            <a:endParaRPr kumimoji="0" lang="zh-CN" altLang="en-US" sz="6600" b="1">
              <a:solidFill>
                <a:srgbClr val="FEFFFF"/>
              </a:solidFill>
              <a:ea typeface="微软雅黑" panose="020B0503020204020204" pitchFamily="34" charset="-122"/>
              <a:sym typeface="Arial" panose="020B0604020202020204" pitchFamily="34" charset="0"/>
            </a:endParaRPr>
          </a:p>
        </p:txBody>
      </p:sp>
      <p:sp>
        <p:nvSpPr>
          <p:cNvPr id="15" name="MH_SubTitle_1"/>
          <p:cNvSpPr>
            <a:spLocks noChangeArrowheads="1"/>
          </p:cNvSpPr>
          <p:nvPr/>
        </p:nvSpPr>
        <p:spPr bwMode="auto">
          <a:xfrm>
            <a:off x="1986006" y="2328863"/>
            <a:ext cx="381091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ts val="2300"/>
              </a:lnSpc>
              <a:buSzTx/>
              <a:buFontTx/>
              <a:buNone/>
            </a:pPr>
            <a:r>
              <a:rPr kumimoji="0" lang="zh-CN" altLang="en-US" sz="1800" dirty="0">
                <a:solidFill>
                  <a:srgbClr val="FFC000"/>
                </a:solidFill>
                <a:ea typeface="微软雅黑" panose="020B0503020204020204" pitchFamily="34" charset="-122"/>
                <a:sym typeface="Arial" panose="020B0604020202020204" pitchFamily="34" charset="0"/>
              </a:rPr>
              <a:t>章节测验一旦提交就无法更改，请提交前一定要确认试题是否是全部完成</a:t>
            </a:r>
            <a:endParaRPr kumimoji="0" lang="zh-CN" altLang="en-US" sz="1800" dirty="0">
              <a:solidFill>
                <a:srgbClr val="FFC000"/>
              </a:solidFill>
              <a:ea typeface="微软雅黑" panose="020B0503020204020204" pitchFamily="34" charset="-122"/>
              <a:sym typeface="Arial" panose="020B0604020202020204" pitchFamily="34" charset="0"/>
            </a:endParaRPr>
          </a:p>
        </p:txBody>
      </p:sp>
      <p:sp>
        <p:nvSpPr>
          <p:cNvPr id="17" name="MH_Other_3"/>
          <p:cNvSpPr txBox="1">
            <a:spLocks noChangeArrowheads="1"/>
          </p:cNvSpPr>
          <p:nvPr/>
        </p:nvSpPr>
        <p:spPr bwMode="auto">
          <a:xfrm>
            <a:off x="1093831" y="3882154"/>
            <a:ext cx="688975" cy="959721"/>
          </a:xfrm>
          <a:prstGeom prst="rect">
            <a:avLst/>
          </a:prstGeom>
          <a:solidFill>
            <a:srgbClr val="02AC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00000"/>
              </a:lnSpc>
              <a:buSzTx/>
              <a:buFontTx/>
              <a:buNone/>
            </a:pPr>
            <a:r>
              <a:rPr kumimoji="0" lang="en-US" altLang="zh-CN" sz="6600" b="1">
                <a:solidFill>
                  <a:srgbClr val="FEFFFF"/>
                </a:solidFill>
                <a:ea typeface="微软雅黑" panose="020B0503020204020204" pitchFamily="34" charset="-122"/>
                <a:sym typeface="Arial" panose="020B0604020202020204" pitchFamily="34" charset="0"/>
              </a:rPr>
              <a:t>2</a:t>
            </a:r>
            <a:endParaRPr kumimoji="0" lang="zh-CN" altLang="en-US" sz="6600" b="1">
              <a:solidFill>
                <a:srgbClr val="FEFFFF"/>
              </a:solidFill>
              <a:ea typeface="微软雅黑" panose="020B0503020204020204" pitchFamily="34" charset="-122"/>
              <a:sym typeface="Arial" panose="020B0604020202020204" pitchFamily="34" charset="0"/>
            </a:endParaRPr>
          </a:p>
        </p:txBody>
      </p:sp>
      <p:sp>
        <p:nvSpPr>
          <p:cNvPr id="18" name="MH_SubTitle_2"/>
          <p:cNvSpPr>
            <a:spLocks noChangeArrowheads="1"/>
          </p:cNvSpPr>
          <p:nvPr/>
        </p:nvSpPr>
        <p:spPr bwMode="auto">
          <a:xfrm>
            <a:off x="1986006" y="3709988"/>
            <a:ext cx="38109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ts val="2300"/>
              </a:lnSpc>
              <a:buSzTx/>
              <a:buFontTx/>
              <a:buNone/>
            </a:pPr>
            <a:r>
              <a:rPr kumimoji="0" lang="zh-CN" altLang="en-US" sz="1800" dirty="0">
                <a:solidFill>
                  <a:srgbClr val="FFC000"/>
                </a:solidFill>
                <a:ea typeface="微软雅黑" panose="020B0503020204020204" pitchFamily="34" charset="-122"/>
                <a:sym typeface="Arial" panose="020B0604020202020204" pitchFamily="34" charset="0"/>
              </a:rPr>
              <a:t>保存章节测验只是保存当前完成的选项，不是提交作业，如果只保存不提交的话，是没有作业成绩的</a:t>
            </a:r>
            <a:endParaRPr kumimoji="0" lang="zh-CN" altLang="en-US" sz="1800" dirty="0">
              <a:solidFill>
                <a:srgbClr val="FFC000"/>
              </a:solidFill>
              <a:ea typeface="微软雅黑" panose="020B0503020204020204" pitchFamily="34" charset="-122"/>
              <a:sym typeface="Arial" panose="020B0604020202020204" pitchFamily="34" charset="0"/>
            </a:endParaRPr>
          </a:p>
        </p:txBody>
      </p:sp>
      <p:sp>
        <p:nvSpPr>
          <p:cNvPr id="20" name="MH_Other_5"/>
          <p:cNvSpPr txBox="1">
            <a:spLocks noChangeArrowheads="1"/>
          </p:cNvSpPr>
          <p:nvPr/>
        </p:nvSpPr>
        <p:spPr bwMode="auto">
          <a:xfrm>
            <a:off x="1093831" y="5262127"/>
            <a:ext cx="688975" cy="960873"/>
          </a:xfrm>
          <a:prstGeom prst="rect">
            <a:avLst/>
          </a:prstGeom>
          <a:solidFill>
            <a:srgbClr val="A362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00000"/>
              </a:lnSpc>
              <a:buSzTx/>
              <a:buFontTx/>
              <a:buNone/>
            </a:pPr>
            <a:r>
              <a:rPr kumimoji="0" lang="en-US" altLang="zh-CN" sz="6600" b="1">
                <a:solidFill>
                  <a:srgbClr val="FEFFFF"/>
                </a:solidFill>
                <a:ea typeface="微软雅黑" panose="020B0503020204020204" pitchFamily="34" charset="-122"/>
                <a:sym typeface="Arial" panose="020B0604020202020204" pitchFamily="34" charset="0"/>
              </a:rPr>
              <a:t>3</a:t>
            </a:r>
            <a:endParaRPr kumimoji="0" lang="zh-CN" altLang="en-US" sz="6600" b="1">
              <a:solidFill>
                <a:srgbClr val="FEFFFF"/>
              </a:solidFill>
              <a:ea typeface="微软雅黑" panose="020B0503020204020204" pitchFamily="34" charset="-122"/>
              <a:sym typeface="Arial" panose="020B0604020202020204" pitchFamily="34" charset="0"/>
            </a:endParaRPr>
          </a:p>
        </p:txBody>
      </p:sp>
      <p:sp>
        <p:nvSpPr>
          <p:cNvPr id="21" name="MH_SubTitle_3"/>
          <p:cNvSpPr>
            <a:spLocks noChangeArrowheads="1"/>
          </p:cNvSpPr>
          <p:nvPr/>
        </p:nvSpPr>
        <p:spPr bwMode="auto">
          <a:xfrm>
            <a:off x="1986006" y="5089525"/>
            <a:ext cx="3810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ts val="2300"/>
              </a:lnSpc>
              <a:buSzTx/>
              <a:buFontTx/>
              <a:buNone/>
            </a:pPr>
            <a:r>
              <a:rPr kumimoji="0" lang="zh-CN" altLang="en-US" sz="1800" dirty="0">
                <a:solidFill>
                  <a:srgbClr val="FFC000"/>
                </a:solidFill>
                <a:ea typeface="微软雅黑" panose="020B0503020204020204" pitchFamily="34" charset="-122"/>
                <a:sym typeface="Arial" panose="020B0604020202020204" pitchFamily="34" charset="0"/>
              </a:rPr>
              <a:t>作业提交不成功的话，建议先换谷歌浏览器和网络环境好的地方尝试</a:t>
            </a:r>
            <a:r>
              <a:rPr kumimoji="0" lang="zh-CN" altLang="en-US" sz="1800" dirty="0" smtClean="0">
                <a:solidFill>
                  <a:srgbClr val="FFC000"/>
                </a:solidFill>
                <a:ea typeface="微软雅黑" panose="020B0503020204020204" pitchFamily="34" charset="-122"/>
                <a:sym typeface="Arial" panose="020B0604020202020204" pitchFamily="34" charset="0"/>
              </a:rPr>
              <a:t>提交</a:t>
            </a:r>
            <a:endParaRPr kumimoji="0" lang="zh-CN" altLang="en-US" sz="1800" dirty="0">
              <a:solidFill>
                <a:srgbClr val="FFC000"/>
              </a:solidFill>
              <a:ea typeface="微软雅黑" panose="020B0503020204020204" pitchFamily="34" charset="-122"/>
              <a:sym typeface="Arial" panose="020B0604020202020204" pitchFamily="34" charset="0"/>
            </a:endParaRPr>
          </a:p>
        </p:txBody>
      </p:sp>
      <p:sp>
        <p:nvSpPr>
          <p:cNvPr id="5" name="文本框 4"/>
          <p:cNvSpPr txBox="1"/>
          <p:nvPr/>
        </p:nvSpPr>
        <p:spPr>
          <a:xfrm>
            <a:off x="974092" y="1502788"/>
            <a:ext cx="2555875" cy="707886"/>
          </a:xfrm>
          <a:prstGeom prst="rect">
            <a:avLst/>
          </a:prstGeom>
          <a:noFill/>
        </p:spPr>
        <p:txBody>
          <a:bodyPr wrap="square" rtlCol="0">
            <a:spAutoFit/>
          </a:bodyPr>
          <a:lstStyle/>
          <a:p>
            <a:r>
              <a:rPr lang="zh-CN" altLang="en-US" sz="4000" b="1" dirty="0">
                <a:solidFill>
                  <a:srgbClr val="FF0000"/>
                </a:solidFill>
              </a:rPr>
              <a:t>注意</a:t>
            </a:r>
            <a:endParaRPr lang="zh-CN" altLang="en-US" sz="4000" b="1" dirty="0">
              <a:solidFill>
                <a:srgbClr val="FF0000"/>
              </a:solidFill>
            </a:endParaRPr>
          </a:p>
        </p:txBody>
      </p:sp>
      <p:sp>
        <p:nvSpPr>
          <p:cNvPr id="12" name="文本框 11"/>
          <p:cNvSpPr txBox="1"/>
          <p:nvPr/>
        </p:nvSpPr>
        <p:spPr>
          <a:xfrm>
            <a:off x="689886" y="584776"/>
            <a:ext cx="8593978" cy="707886"/>
          </a:xfrm>
          <a:prstGeom prst="rect">
            <a:avLst/>
          </a:prstGeom>
          <a:noFill/>
        </p:spPr>
        <p:txBody>
          <a:bodyPr wrap="square" rtlCol="0">
            <a:spAutoFit/>
          </a:bodyPr>
          <a:lstStyle/>
          <a:p>
            <a:r>
              <a:rPr lang="en-US" altLang="zh-CN" sz="4000" b="1" dirty="0">
                <a:solidFill>
                  <a:srgbClr val="0070C0"/>
                </a:solidFill>
                <a:latin typeface="微软雅黑" panose="020B0503020204020204" pitchFamily="34" charset="-122"/>
                <a:ea typeface="微软雅黑" panose="020B0503020204020204" pitchFamily="34" charset="-122"/>
              </a:rPr>
              <a:t>3</a:t>
            </a:r>
            <a:r>
              <a:rPr lang="zh-CN" altLang="en-US" sz="4000" b="1" dirty="0">
                <a:solidFill>
                  <a:srgbClr val="0070C0"/>
                </a:solidFill>
                <a:latin typeface="微软雅黑" panose="020B0503020204020204" pitchFamily="34" charset="-122"/>
                <a:ea typeface="微软雅黑" panose="020B0503020204020204" pitchFamily="34" charset="-122"/>
              </a:rPr>
              <a:t>、完成考核项目</a:t>
            </a:r>
            <a:r>
              <a:rPr lang="en-US" altLang="zh-CN" sz="4000" b="1" dirty="0">
                <a:solidFill>
                  <a:srgbClr val="0070C0"/>
                </a:solidFill>
                <a:latin typeface="微软雅黑" panose="020B0503020204020204" pitchFamily="34" charset="-122"/>
                <a:ea typeface="微软雅黑" panose="020B0503020204020204" pitchFamily="34" charset="-122"/>
              </a:rPr>
              <a:t>——</a:t>
            </a:r>
            <a:r>
              <a:rPr lang="zh-CN" altLang="en-US" sz="4000" b="1" dirty="0">
                <a:solidFill>
                  <a:srgbClr val="0070C0"/>
                </a:solidFill>
                <a:latin typeface="微软雅黑" panose="020B0503020204020204" pitchFamily="34" charset="-122"/>
                <a:ea typeface="微软雅黑" panose="020B0503020204020204" pitchFamily="34" charset="-122"/>
              </a:rPr>
              <a:t>做测验</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3052" y="2951544"/>
            <a:ext cx="8958806" cy="1015663"/>
          </a:xfrm>
          <a:prstGeom prst="rect">
            <a:avLst/>
          </a:prstGeom>
          <a:noFill/>
        </p:spPr>
        <p:txBody>
          <a:bodyPr wrap="square" rtlCol="0">
            <a:spAutoFit/>
          </a:bodyPr>
          <a:lstStyle/>
          <a:p>
            <a:pPr algn="ctr"/>
            <a:r>
              <a:rPr lang="zh-CN" altLang="en-US" sz="6000" dirty="0">
                <a:solidFill>
                  <a:srgbClr val="ED7D31"/>
                </a:solidFill>
              </a:rPr>
              <a:t>什么是尔雅通识课</a:t>
            </a:r>
            <a:endParaRPr lang="zh-CN" altLang="en-US" sz="6000" dirty="0">
              <a:solidFill>
                <a:srgbClr val="ED7D3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938727" y="748166"/>
            <a:ext cx="7824273" cy="5500232"/>
          </a:xfrm>
          <a:prstGeom prst="rect">
            <a:avLst/>
          </a:prstGeom>
        </p:spPr>
      </p:pic>
      <p:sp>
        <p:nvSpPr>
          <p:cNvPr id="5" name="文本框 4"/>
          <p:cNvSpPr txBox="1"/>
          <p:nvPr/>
        </p:nvSpPr>
        <p:spPr>
          <a:xfrm>
            <a:off x="9182100" y="2898118"/>
            <a:ext cx="2616200" cy="1200329"/>
          </a:xfrm>
          <a:prstGeom prst="rect">
            <a:avLst/>
          </a:prstGeom>
          <a:noFill/>
        </p:spPr>
        <p:txBody>
          <a:bodyPr wrap="square" rtlCol="0">
            <a:spAutoFit/>
          </a:bodyPr>
          <a:lstStyle/>
          <a:p>
            <a:r>
              <a:rPr lang="zh-CN" altLang="en-US" sz="3600" b="1" dirty="0">
                <a:solidFill>
                  <a:srgbClr val="0070C0"/>
                </a:solidFill>
              </a:rPr>
              <a:t>留意自己的学习进度</a:t>
            </a:r>
            <a:endParaRPr lang="zh-CN" altLang="en-US" sz="3600" b="1"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11267" y="584200"/>
            <a:ext cx="8802924" cy="5689600"/>
          </a:xfrm>
          <a:prstGeom prst="rect">
            <a:avLst/>
          </a:prstGeom>
        </p:spPr>
      </p:pic>
      <p:sp>
        <p:nvSpPr>
          <p:cNvPr id="5" name="文本框 4"/>
          <p:cNvSpPr txBox="1"/>
          <p:nvPr/>
        </p:nvSpPr>
        <p:spPr>
          <a:xfrm>
            <a:off x="9461500" y="2828835"/>
            <a:ext cx="2616200" cy="1200329"/>
          </a:xfrm>
          <a:prstGeom prst="rect">
            <a:avLst/>
          </a:prstGeom>
          <a:noFill/>
        </p:spPr>
        <p:txBody>
          <a:bodyPr wrap="square" rtlCol="0">
            <a:spAutoFit/>
          </a:bodyPr>
          <a:lstStyle/>
          <a:p>
            <a:r>
              <a:rPr lang="zh-CN" altLang="en-US" sz="3600" b="1" dirty="0">
                <a:solidFill>
                  <a:srgbClr val="0070C0"/>
                </a:solidFill>
              </a:rPr>
              <a:t>积极参与课堂互动讨论</a:t>
            </a:r>
            <a:endParaRPr lang="zh-CN" altLang="en-US" sz="36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45081" y="1028700"/>
            <a:ext cx="7745252" cy="5471728"/>
          </a:xfrm>
          <a:prstGeom prst="rect">
            <a:avLst/>
          </a:prstGeom>
        </p:spPr>
      </p:pic>
      <p:pic>
        <p:nvPicPr>
          <p:cNvPr id="5" name="图片 4"/>
          <p:cNvPicPr>
            <a:picLocks noChangeAspect="1"/>
          </p:cNvPicPr>
          <p:nvPr/>
        </p:nvPicPr>
        <p:blipFill>
          <a:blip r:embed="rId2"/>
          <a:stretch>
            <a:fillRect/>
          </a:stretch>
        </p:blipFill>
        <p:spPr>
          <a:xfrm>
            <a:off x="4214143" y="504890"/>
            <a:ext cx="4276190" cy="523810"/>
          </a:xfrm>
          <a:prstGeom prst="rect">
            <a:avLst/>
          </a:prstGeom>
        </p:spPr>
      </p:pic>
      <p:sp>
        <p:nvSpPr>
          <p:cNvPr id="6" name="矩形 5"/>
          <p:cNvSpPr/>
          <p:nvPr/>
        </p:nvSpPr>
        <p:spPr>
          <a:xfrm>
            <a:off x="745081" y="504890"/>
            <a:ext cx="3469062" cy="5238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50051" y="504890"/>
            <a:ext cx="574766" cy="5747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978900" y="1635035"/>
            <a:ext cx="2616200" cy="1200329"/>
          </a:xfrm>
          <a:prstGeom prst="rect">
            <a:avLst/>
          </a:prstGeom>
          <a:noFill/>
        </p:spPr>
        <p:txBody>
          <a:bodyPr wrap="square" rtlCol="0">
            <a:spAutoFit/>
          </a:bodyPr>
          <a:lstStyle/>
          <a:p>
            <a:r>
              <a:rPr lang="zh-CN" altLang="en-US" sz="3600" b="1" dirty="0">
                <a:solidFill>
                  <a:srgbClr val="0070C0"/>
                </a:solidFill>
              </a:rPr>
              <a:t>善用第三方答疑服务</a:t>
            </a:r>
            <a:endParaRPr lang="zh-CN" altLang="en-US" sz="3600" b="1" dirty="0">
              <a:solidFill>
                <a:srgbClr val="0070C0"/>
              </a:solidFill>
            </a:endParaRPr>
          </a:p>
        </p:txBody>
      </p:sp>
      <p:sp>
        <p:nvSpPr>
          <p:cNvPr id="9" name="文本框 8"/>
          <p:cNvSpPr txBox="1"/>
          <p:nvPr/>
        </p:nvSpPr>
        <p:spPr>
          <a:xfrm>
            <a:off x="8978900" y="2984500"/>
            <a:ext cx="2489200" cy="2308324"/>
          </a:xfrm>
          <a:prstGeom prst="rect">
            <a:avLst/>
          </a:prstGeom>
          <a:noFill/>
        </p:spPr>
        <p:txBody>
          <a:bodyPr wrap="square" rtlCol="0">
            <a:spAutoFit/>
          </a:bodyPr>
          <a:lstStyle/>
          <a:p>
            <a:r>
              <a:rPr lang="zh-CN" altLang="en-US" sz="2400" dirty="0">
                <a:solidFill>
                  <a:srgbClr val="FFC000"/>
                </a:solidFill>
              </a:rPr>
              <a:t>来自全国各高校的近千名教师、图书馆员、高水平研究生为您在线解答课程相关的问题。</a:t>
            </a:r>
            <a:endParaRPr lang="en-US" altLang="zh-CN" sz="2400"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26739" y="1504976"/>
            <a:ext cx="9208992" cy="413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726739" y="5866804"/>
            <a:ext cx="8900297" cy="461665"/>
          </a:xfrm>
          <a:prstGeom prst="rect">
            <a:avLst/>
          </a:prstGeom>
          <a:noFill/>
        </p:spPr>
        <p:txBody>
          <a:bodyPr wrap="square" rtlCol="0">
            <a:spAutoFit/>
          </a:bodyPr>
          <a:lstStyle/>
          <a:p>
            <a:r>
              <a:rPr lang="zh-CN" altLang="en-US" sz="2400" b="1" dirty="0">
                <a:solidFill>
                  <a:srgbClr val="FFC000"/>
                </a:solidFill>
              </a:rPr>
              <a:t>务必留心考试通知！！！     任务点</a:t>
            </a:r>
            <a:r>
              <a:rPr lang="zh-CN" altLang="en-US" sz="2400" b="1" dirty="0" smtClean="0">
                <a:solidFill>
                  <a:srgbClr val="FFC000"/>
                </a:solidFill>
              </a:rPr>
              <a:t>完成一定比例才可</a:t>
            </a:r>
            <a:r>
              <a:rPr lang="zh-CN" altLang="en-US" sz="2400" b="1" dirty="0">
                <a:solidFill>
                  <a:srgbClr val="FFC000"/>
                </a:solidFill>
              </a:rPr>
              <a:t>参加考试。</a:t>
            </a:r>
            <a:endParaRPr lang="zh-CN" altLang="en-US" sz="2400" b="1" dirty="0">
              <a:solidFill>
                <a:srgbClr val="FFC000"/>
              </a:solidFill>
            </a:endParaRPr>
          </a:p>
        </p:txBody>
      </p:sp>
      <p:sp>
        <p:nvSpPr>
          <p:cNvPr id="6" name="文本框 5"/>
          <p:cNvSpPr txBox="1"/>
          <p:nvPr/>
        </p:nvSpPr>
        <p:spPr>
          <a:xfrm>
            <a:off x="684425" y="572275"/>
            <a:ext cx="8593978" cy="707886"/>
          </a:xfrm>
          <a:prstGeom prst="rect">
            <a:avLst/>
          </a:prstGeom>
          <a:noFill/>
        </p:spPr>
        <p:txBody>
          <a:bodyPr wrap="square" rtlCol="0">
            <a:spAutoFit/>
          </a:bodyPr>
          <a:lstStyle/>
          <a:p>
            <a:r>
              <a:rPr lang="en-US" altLang="zh-CN" sz="4000" b="1" dirty="0">
                <a:solidFill>
                  <a:srgbClr val="0070C0"/>
                </a:solidFill>
                <a:latin typeface="微软雅黑" panose="020B0503020204020204" pitchFamily="34" charset="-122"/>
                <a:ea typeface="微软雅黑" panose="020B0503020204020204" pitchFamily="34" charset="-122"/>
              </a:rPr>
              <a:t>3</a:t>
            </a:r>
            <a:r>
              <a:rPr lang="zh-CN" altLang="en-US" sz="4000" b="1" dirty="0">
                <a:solidFill>
                  <a:srgbClr val="0070C0"/>
                </a:solidFill>
                <a:latin typeface="微软雅黑" panose="020B0503020204020204" pitchFamily="34" charset="-122"/>
                <a:ea typeface="微软雅黑" panose="020B0503020204020204" pitchFamily="34" charset="-122"/>
              </a:rPr>
              <a:t>、完成考核项目</a:t>
            </a:r>
            <a:r>
              <a:rPr lang="en-US" altLang="zh-CN" sz="4000" b="1" dirty="0">
                <a:solidFill>
                  <a:srgbClr val="0070C0"/>
                </a:solidFill>
                <a:latin typeface="微软雅黑" panose="020B0503020204020204" pitchFamily="34" charset="-122"/>
                <a:ea typeface="微软雅黑" panose="020B0503020204020204" pitchFamily="34" charset="-122"/>
              </a:rPr>
              <a:t>——</a:t>
            </a:r>
            <a:r>
              <a:rPr lang="zh-CN" altLang="en-US" sz="4000" b="1" dirty="0">
                <a:solidFill>
                  <a:srgbClr val="0070C0"/>
                </a:solidFill>
                <a:latin typeface="微软雅黑" panose="020B0503020204020204" pitchFamily="34" charset="-122"/>
                <a:ea typeface="微软雅黑" panose="020B0503020204020204" pitchFamily="34" charset="-122"/>
              </a:rPr>
              <a:t>参加考试</a:t>
            </a:r>
            <a:endParaRPr lang="zh-CN" altLang="en-US" sz="4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92114" y="842206"/>
            <a:ext cx="3657600" cy="707886"/>
          </a:xfrm>
          <a:prstGeom prst="rect">
            <a:avLst/>
          </a:prstGeom>
          <a:noFill/>
        </p:spPr>
        <p:txBody>
          <a:bodyPr wrap="square" rtlCol="0">
            <a:spAutoFit/>
          </a:bodyPr>
          <a:lstStyle/>
          <a:p>
            <a:r>
              <a:rPr lang="zh-CN" altLang="en-US" sz="4000" b="1" dirty="0">
                <a:solidFill>
                  <a:srgbClr val="FF0000"/>
                </a:solidFill>
              </a:rPr>
              <a:t>考试注意事项</a:t>
            </a:r>
            <a:endParaRPr lang="zh-CN" altLang="en-US" sz="4000" b="1" dirty="0">
              <a:solidFill>
                <a:srgbClr val="FF0000"/>
              </a:solidFill>
            </a:endParaRPr>
          </a:p>
        </p:txBody>
      </p:sp>
      <p:sp>
        <p:nvSpPr>
          <p:cNvPr id="7" name="MH_Other_2"/>
          <p:cNvSpPr>
            <a:spLocks noChangeArrowheads="1"/>
          </p:cNvSpPr>
          <p:nvPr/>
        </p:nvSpPr>
        <p:spPr bwMode="auto">
          <a:xfrm>
            <a:off x="1887537" y="3592418"/>
            <a:ext cx="245083" cy="241915"/>
          </a:xfrm>
          <a:prstGeom prst="rtTriangle">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
        <p:nvSpPr>
          <p:cNvPr id="8" name="MH_SubTitle_1"/>
          <p:cNvSpPr>
            <a:spLocks noChangeArrowheads="1"/>
          </p:cNvSpPr>
          <p:nvPr/>
        </p:nvSpPr>
        <p:spPr bwMode="auto">
          <a:xfrm>
            <a:off x="1092199" y="2565401"/>
            <a:ext cx="2161703" cy="3136900"/>
          </a:xfrm>
          <a:prstGeom prst="rect">
            <a:avLst/>
          </a:prstGeom>
          <a:solidFill>
            <a:srgbClr val="FEFFFF"/>
          </a:solidFill>
          <a:ln w="3175" cmpd="sng">
            <a:solidFill>
              <a:srgbClr val="FEC306"/>
            </a:solidFill>
            <a:miter lim="800000"/>
          </a:ln>
          <a:effectLst/>
        </p:spPr>
        <p:txBody>
          <a:bodyPr lIns="72000" tIns="144000" rIns="72000" bIns="0"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20000"/>
              </a:lnSpc>
              <a:buSzTx/>
              <a:buFontTx/>
              <a:buNone/>
            </a:pPr>
            <a:r>
              <a:rPr kumimoji="0" lang="zh-CN" altLang="en-US" b="1">
                <a:solidFill>
                  <a:srgbClr val="E98E0D"/>
                </a:solidFill>
                <a:ea typeface="微软雅黑" panose="020B0503020204020204" pitchFamily="34" charset="-122"/>
                <a:sym typeface="Arial" panose="020B0604020202020204" pitchFamily="34" charset="0"/>
              </a:rPr>
              <a:t>考试有限制时间，点击考试后在右上角会有提示</a:t>
            </a:r>
            <a:r>
              <a:rPr kumimoji="0" lang="en-US" altLang="zh-CN" b="1">
                <a:solidFill>
                  <a:srgbClr val="E98E0D"/>
                </a:solidFill>
                <a:ea typeface="微软雅黑" panose="020B0503020204020204" pitchFamily="34" charset="-122"/>
                <a:sym typeface="Arial" panose="020B0604020202020204" pitchFamily="34" charset="0"/>
              </a:rPr>
              <a:t> </a:t>
            </a:r>
            <a:endParaRPr kumimoji="0" lang="zh-CN" altLang="en-US" b="1">
              <a:solidFill>
                <a:srgbClr val="E98E0D"/>
              </a:solidFill>
              <a:ea typeface="微软雅黑" panose="020B0503020204020204" pitchFamily="34" charset="-122"/>
              <a:sym typeface="Arial" panose="020B0604020202020204" pitchFamily="34" charset="0"/>
            </a:endParaRPr>
          </a:p>
        </p:txBody>
      </p:sp>
      <p:sp>
        <p:nvSpPr>
          <p:cNvPr id="9" name="MH_Other_3"/>
          <p:cNvSpPr>
            <a:spLocks noChangeArrowheads="1"/>
          </p:cNvSpPr>
          <p:nvPr/>
        </p:nvSpPr>
        <p:spPr bwMode="auto">
          <a:xfrm>
            <a:off x="1048688" y="1975131"/>
            <a:ext cx="1059948" cy="865880"/>
          </a:xfrm>
          <a:custGeom>
            <a:avLst/>
            <a:gdLst>
              <a:gd name="T0" fmla="*/ 0 w 466725"/>
              <a:gd name="T1" fmla="*/ 0 h 533401"/>
              <a:gd name="T2" fmla="*/ 495887 w 466725"/>
              <a:gd name="T3" fmla="*/ 0 h 533401"/>
              <a:gd name="T4" fmla="*/ 495887 w 466725"/>
              <a:gd name="T5" fmla="*/ 316398 h 533401"/>
              <a:gd name="T6" fmla="*/ 247943 w 466725"/>
              <a:gd name="T7" fmla="*/ 562486 h 533401"/>
              <a:gd name="T8" fmla="*/ 247945 w 466725"/>
              <a:gd name="T9" fmla="*/ 562485 h 533401"/>
              <a:gd name="T10" fmla="*/ 0 w 466725"/>
              <a:gd name="T11" fmla="*/ 316397 h 533401"/>
              <a:gd name="T12" fmla="*/ 0 60000 65536"/>
              <a:gd name="T13" fmla="*/ 0 60000 65536"/>
              <a:gd name="T14" fmla="*/ 0 60000 65536"/>
              <a:gd name="T15" fmla="*/ 0 60000 65536"/>
              <a:gd name="T16" fmla="*/ 0 60000 65536"/>
              <a:gd name="T17" fmla="*/ 0 60000 65536"/>
              <a:gd name="T18" fmla="*/ 0 w 466725"/>
              <a:gd name="T19" fmla="*/ 0 h 533401"/>
              <a:gd name="T20" fmla="*/ 466725 w 466725"/>
              <a:gd name="T21" fmla="*/ 533401 h 533401"/>
            </a:gdLst>
            <a:ahLst/>
            <a:cxnLst>
              <a:cxn ang="T12">
                <a:pos x="T0" y="T1"/>
              </a:cxn>
              <a:cxn ang="T13">
                <a:pos x="T2" y="T3"/>
              </a:cxn>
              <a:cxn ang="T14">
                <a:pos x="T4" y="T5"/>
              </a:cxn>
              <a:cxn ang="T15">
                <a:pos x="T6" y="T7"/>
              </a:cxn>
              <a:cxn ang="T16">
                <a:pos x="T8" y="T9"/>
              </a:cxn>
              <a:cxn ang="T17">
                <a:pos x="T10" y="T11"/>
              </a:cxn>
            </a:cxnLst>
            <a:rect l="T18" t="T19" r="T20" b="T21"/>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lnTo>
                  <a:pt x="0" y="0"/>
                </a:lnTo>
                <a:close/>
              </a:path>
            </a:pathLst>
          </a:custGeom>
          <a:solidFill>
            <a:srgbClr val="F5BB01"/>
          </a:solidFill>
          <a:ln>
            <a:noFill/>
          </a:ln>
          <a:effectLst/>
        </p:spPr>
        <p:txBody>
          <a:bodyPr anchor="ctr"/>
          <a:lstStyle/>
          <a:p>
            <a:pPr indent="1905" algn="ctr" defTabSz="1007745" hangingPunct="1">
              <a:lnSpc>
                <a:spcPct val="100000"/>
              </a:lnSpc>
              <a:buSzTx/>
              <a:buFontTx/>
              <a:buNone/>
              <a:defRPr/>
            </a:pPr>
            <a:r>
              <a:rPr 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a:t>
            </a:r>
            <a:endParaRPr lang="zh-CN" alt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1" name="MH_Other_5"/>
          <p:cNvSpPr>
            <a:spLocks noChangeArrowheads="1"/>
          </p:cNvSpPr>
          <p:nvPr/>
        </p:nvSpPr>
        <p:spPr bwMode="auto">
          <a:xfrm>
            <a:off x="4533107" y="3592418"/>
            <a:ext cx="245083" cy="241915"/>
          </a:xfrm>
          <a:prstGeom prst="rtTriangle">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
        <p:nvSpPr>
          <p:cNvPr id="13" name="MH_SubTitle_2"/>
          <p:cNvSpPr>
            <a:spLocks noChangeArrowheads="1"/>
          </p:cNvSpPr>
          <p:nvPr/>
        </p:nvSpPr>
        <p:spPr bwMode="auto">
          <a:xfrm>
            <a:off x="3921919" y="2565401"/>
            <a:ext cx="2000867" cy="3136900"/>
          </a:xfrm>
          <a:prstGeom prst="rect">
            <a:avLst/>
          </a:prstGeom>
          <a:solidFill>
            <a:srgbClr val="FEFFFF"/>
          </a:solidFill>
          <a:ln w="3175" cmpd="sng">
            <a:solidFill>
              <a:srgbClr val="60A7FE"/>
            </a:solidFill>
            <a:miter lim="800000"/>
          </a:ln>
          <a:effectLst/>
        </p:spPr>
        <p:txBody>
          <a:bodyPr lIns="72000" tIns="144000" rIns="72000" bIns="0"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20000"/>
              </a:lnSpc>
              <a:buSzTx/>
              <a:buFontTx/>
              <a:buNone/>
            </a:pPr>
            <a:r>
              <a:rPr kumimoji="0" lang="zh-CN" altLang="en-US" b="1">
                <a:solidFill>
                  <a:srgbClr val="5FA7FE"/>
                </a:solidFill>
                <a:ea typeface="微软雅黑" panose="020B0503020204020204" pitchFamily="34" charset="-122"/>
                <a:sym typeface="Arial" panose="020B0604020202020204" pitchFamily="34" charset="0"/>
              </a:rPr>
              <a:t>保存考试之后，下次登录考试时间是累计的</a:t>
            </a:r>
            <a:r>
              <a:rPr kumimoji="0" lang="en-US" altLang="zh-CN" b="1">
                <a:solidFill>
                  <a:srgbClr val="5FA7FE"/>
                </a:solidFill>
                <a:ea typeface="微软雅黑" panose="020B0503020204020204" pitchFamily="34" charset="-122"/>
                <a:sym typeface="Arial" panose="020B0604020202020204" pitchFamily="34" charset="0"/>
              </a:rPr>
              <a:t> </a:t>
            </a:r>
            <a:endParaRPr kumimoji="0" lang="zh-CN" altLang="en-US" b="1">
              <a:solidFill>
                <a:srgbClr val="5FA7FE"/>
              </a:solidFill>
              <a:ea typeface="微软雅黑" panose="020B0503020204020204" pitchFamily="34" charset="-122"/>
              <a:sym typeface="Arial" panose="020B0604020202020204" pitchFamily="34" charset="0"/>
            </a:endParaRPr>
          </a:p>
        </p:txBody>
      </p:sp>
      <p:sp>
        <p:nvSpPr>
          <p:cNvPr id="14" name="MH_Other_6"/>
          <p:cNvSpPr>
            <a:spLocks noChangeArrowheads="1"/>
          </p:cNvSpPr>
          <p:nvPr/>
        </p:nvSpPr>
        <p:spPr bwMode="auto">
          <a:xfrm>
            <a:off x="3892934" y="1975131"/>
            <a:ext cx="1063160" cy="865880"/>
          </a:xfrm>
          <a:custGeom>
            <a:avLst/>
            <a:gdLst>
              <a:gd name="T0" fmla="*/ 0 w 466725"/>
              <a:gd name="T1" fmla="*/ 0 h 533401"/>
              <a:gd name="T2" fmla="*/ 495887 w 466725"/>
              <a:gd name="T3" fmla="*/ 0 h 533401"/>
              <a:gd name="T4" fmla="*/ 495887 w 466725"/>
              <a:gd name="T5" fmla="*/ 316398 h 533401"/>
              <a:gd name="T6" fmla="*/ 247943 w 466725"/>
              <a:gd name="T7" fmla="*/ 562486 h 533401"/>
              <a:gd name="T8" fmla="*/ 247945 w 466725"/>
              <a:gd name="T9" fmla="*/ 562485 h 533401"/>
              <a:gd name="T10" fmla="*/ 0 w 466725"/>
              <a:gd name="T11" fmla="*/ 316397 h 533401"/>
              <a:gd name="T12" fmla="*/ 0 60000 65536"/>
              <a:gd name="T13" fmla="*/ 0 60000 65536"/>
              <a:gd name="T14" fmla="*/ 0 60000 65536"/>
              <a:gd name="T15" fmla="*/ 0 60000 65536"/>
              <a:gd name="T16" fmla="*/ 0 60000 65536"/>
              <a:gd name="T17" fmla="*/ 0 60000 65536"/>
              <a:gd name="T18" fmla="*/ 0 w 466725"/>
              <a:gd name="T19" fmla="*/ 0 h 533401"/>
              <a:gd name="T20" fmla="*/ 466725 w 466725"/>
              <a:gd name="T21" fmla="*/ 533401 h 533401"/>
            </a:gdLst>
            <a:ahLst/>
            <a:cxnLst>
              <a:cxn ang="T12">
                <a:pos x="T0" y="T1"/>
              </a:cxn>
              <a:cxn ang="T13">
                <a:pos x="T2" y="T3"/>
              </a:cxn>
              <a:cxn ang="T14">
                <a:pos x="T4" y="T5"/>
              </a:cxn>
              <a:cxn ang="T15">
                <a:pos x="T6" y="T7"/>
              </a:cxn>
              <a:cxn ang="T16">
                <a:pos x="T8" y="T9"/>
              </a:cxn>
              <a:cxn ang="T17">
                <a:pos x="T10" y="T11"/>
              </a:cxn>
            </a:cxnLst>
            <a:rect l="T18" t="T19" r="T20" b="T21"/>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lnTo>
                  <a:pt x="0" y="0"/>
                </a:lnTo>
                <a:close/>
              </a:path>
            </a:pathLst>
          </a:custGeom>
          <a:solidFill>
            <a:srgbClr val="5FA7FE"/>
          </a:solidFill>
          <a:ln>
            <a:noFill/>
          </a:ln>
          <a:effectLst/>
        </p:spPr>
        <p:txBody>
          <a:bodyPr anchor="ctr"/>
          <a:lstStyle/>
          <a:p>
            <a:pPr indent="1905" algn="ctr" defTabSz="1007745" hangingPunct="1">
              <a:lnSpc>
                <a:spcPct val="100000"/>
              </a:lnSpc>
              <a:buSzTx/>
              <a:buFontTx/>
              <a:buNone/>
              <a:defRPr/>
            </a:pPr>
            <a:r>
              <a:rPr 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B</a:t>
            </a:r>
            <a:endParaRPr lang="zh-CN" alt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5" name="MH_Other_7"/>
          <p:cNvSpPr>
            <a:spLocks noChangeArrowheads="1"/>
          </p:cNvSpPr>
          <p:nvPr/>
        </p:nvSpPr>
        <p:spPr bwMode="auto">
          <a:xfrm rot="16200000">
            <a:off x="7434187" y="3909626"/>
            <a:ext cx="2896984" cy="683551"/>
          </a:xfrm>
          <a:prstGeom prst="parallelogram">
            <a:avLst>
              <a:gd name="adj" fmla="val 156791"/>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
        <p:nvSpPr>
          <p:cNvPr id="17" name="MH_Other_8"/>
          <p:cNvSpPr>
            <a:spLocks noChangeArrowheads="1"/>
          </p:cNvSpPr>
          <p:nvPr/>
        </p:nvSpPr>
        <p:spPr bwMode="auto">
          <a:xfrm>
            <a:off x="7173912" y="3592418"/>
            <a:ext cx="245083" cy="241915"/>
          </a:xfrm>
          <a:prstGeom prst="rtTriangle">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
        <p:nvSpPr>
          <p:cNvPr id="18" name="MH_SubTitle_3"/>
          <p:cNvSpPr>
            <a:spLocks noChangeArrowheads="1"/>
          </p:cNvSpPr>
          <p:nvPr/>
        </p:nvSpPr>
        <p:spPr bwMode="auto">
          <a:xfrm>
            <a:off x="6564312" y="2565401"/>
            <a:ext cx="1993207" cy="3136900"/>
          </a:xfrm>
          <a:prstGeom prst="rect">
            <a:avLst/>
          </a:prstGeom>
          <a:solidFill>
            <a:srgbClr val="FEFFFF"/>
          </a:solidFill>
          <a:ln w="3175" cmpd="sng">
            <a:solidFill>
              <a:srgbClr val="71CC36"/>
            </a:solidFill>
            <a:miter lim="800000"/>
          </a:ln>
          <a:effectLst/>
        </p:spPr>
        <p:txBody>
          <a:bodyPr lIns="72000" tIns="144000" rIns="72000" bIns="0"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20000"/>
              </a:lnSpc>
              <a:buSzTx/>
              <a:buFontTx/>
              <a:buNone/>
            </a:pPr>
            <a:r>
              <a:rPr kumimoji="0" lang="zh-CN" altLang="en-US" b="1">
                <a:solidFill>
                  <a:schemeClr val="tx2"/>
                </a:solidFill>
                <a:ea typeface="微软雅黑" panose="020B0503020204020204" pitchFamily="34" charset="-122"/>
                <a:sym typeface="Arial" panose="020B0604020202020204" pitchFamily="34" charset="0"/>
              </a:rPr>
              <a:t>一定要注意考试时间，错过考试时间按0分处理</a:t>
            </a:r>
            <a:r>
              <a:rPr kumimoji="0" lang="en-US" altLang="zh-CN" b="1">
                <a:solidFill>
                  <a:srgbClr val="72CC36"/>
                </a:solidFill>
                <a:ea typeface="微软雅黑" panose="020B0503020204020204" pitchFamily="34" charset="-122"/>
                <a:sym typeface="Arial" panose="020B0604020202020204" pitchFamily="34" charset="0"/>
              </a:rPr>
              <a:t> </a:t>
            </a:r>
            <a:endParaRPr kumimoji="0" lang="zh-CN" altLang="en-US" b="1">
              <a:solidFill>
                <a:srgbClr val="72CC36"/>
              </a:solidFill>
              <a:ea typeface="微软雅黑" panose="020B0503020204020204" pitchFamily="34" charset="-122"/>
              <a:sym typeface="Arial" panose="020B0604020202020204" pitchFamily="34" charset="0"/>
            </a:endParaRPr>
          </a:p>
        </p:txBody>
      </p:sp>
      <p:sp>
        <p:nvSpPr>
          <p:cNvPr id="19" name="MH_Other_9"/>
          <p:cNvSpPr>
            <a:spLocks noChangeArrowheads="1"/>
          </p:cNvSpPr>
          <p:nvPr/>
        </p:nvSpPr>
        <p:spPr bwMode="auto">
          <a:xfrm>
            <a:off x="6561982" y="1975131"/>
            <a:ext cx="1056736" cy="865880"/>
          </a:xfrm>
          <a:custGeom>
            <a:avLst/>
            <a:gdLst>
              <a:gd name="T0" fmla="*/ 0 w 466725"/>
              <a:gd name="T1" fmla="*/ 0 h 533401"/>
              <a:gd name="T2" fmla="*/ 490943 w 466725"/>
              <a:gd name="T3" fmla="*/ 0 h 533401"/>
              <a:gd name="T4" fmla="*/ 490943 w 466725"/>
              <a:gd name="T5" fmla="*/ 316398 h 533401"/>
              <a:gd name="T6" fmla="*/ 245471 w 466725"/>
              <a:gd name="T7" fmla="*/ 562486 h 533401"/>
              <a:gd name="T8" fmla="*/ 245473 w 466725"/>
              <a:gd name="T9" fmla="*/ 562485 h 533401"/>
              <a:gd name="T10" fmla="*/ 0 w 466725"/>
              <a:gd name="T11" fmla="*/ 316397 h 533401"/>
              <a:gd name="T12" fmla="*/ 0 60000 65536"/>
              <a:gd name="T13" fmla="*/ 0 60000 65536"/>
              <a:gd name="T14" fmla="*/ 0 60000 65536"/>
              <a:gd name="T15" fmla="*/ 0 60000 65536"/>
              <a:gd name="T16" fmla="*/ 0 60000 65536"/>
              <a:gd name="T17" fmla="*/ 0 60000 65536"/>
              <a:gd name="T18" fmla="*/ 0 w 466725"/>
              <a:gd name="T19" fmla="*/ 0 h 533401"/>
              <a:gd name="T20" fmla="*/ 466725 w 466725"/>
              <a:gd name="T21" fmla="*/ 533401 h 533401"/>
            </a:gdLst>
            <a:ahLst/>
            <a:cxnLst>
              <a:cxn ang="T12">
                <a:pos x="T0" y="T1"/>
              </a:cxn>
              <a:cxn ang="T13">
                <a:pos x="T2" y="T3"/>
              </a:cxn>
              <a:cxn ang="T14">
                <a:pos x="T4" y="T5"/>
              </a:cxn>
              <a:cxn ang="T15">
                <a:pos x="T6" y="T7"/>
              </a:cxn>
              <a:cxn ang="T16">
                <a:pos x="T8" y="T9"/>
              </a:cxn>
              <a:cxn ang="T17">
                <a:pos x="T10" y="T11"/>
              </a:cxn>
            </a:cxnLst>
            <a:rect l="T18" t="T19" r="T20" b="T21"/>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lnTo>
                  <a:pt x="0" y="0"/>
                </a:lnTo>
                <a:close/>
              </a:path>
            </a:pathLst>
          </a:custGeom>
          <a:solidFill>
            <a:srgbClr val="72CC36"/>
          </a:solidFill>
          <a:ln>
            <a:noFill/>
          </a:ln>
          <a:effectLst/>
        </p:spPr>
        <p:txBody>
          <a:bodyPr anchor="ctr"/>
          <a:lstStyle/>
          <a:p>
            <a:pPr indent="1905" algn="ctr" defTabSz="1007745" hangingPunct="1">
              <a:lnSpc>
                <a:spcPct val="100000"/>
              </a:lnSpc>
              <a:buSzTx/>
              <a:buFontTx/>
              <a:buNone/>
              <a:defRPr/>
            </a:pPr>
            <a:r>
              <a:rPr 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C</a:t>
            </a:r>
            <a:endParaRPr lang="zh-CN" alt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0" name="MH_Other_10"/>
          <p:cNvSpPr>
            <a:spLocks noChangeArrowheads="1"/>
          </p:cNvSpPr>
          <p:nvPr/>
        </p:nvSpPr>
        <p:spPr bwMode="auto">
          <a:xfrm>
            <a:off x="9827037" y="3592418"/>
            <a:ext cx="245083" cy="241915"/>
          </a:xfrm>
          <a:prstGeom prst="rtTriangle">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
        <p:nvSpPr>
          <p:cNvPr id="21" name="MH_SubTitle_4"/>
          <p:cNvSpPr>
            <a:spLocks noChangeArrowheads="1"/>
          </p:cNvSpPr>
          <p:nvPr/>
        </p:nvSpPr>
        <p:spPr bwMode="auto">
          <a:xfrm>
            <a:off x="9215850" y="2565401"/>
            <a:ext cx="1985550" cy="3136900"/>
          </a:xfrm>
          <a:prstGeom prst="rect">
            <a:avLst/>
          </a:prstGeom>
          <a:solidFill>
            <a:srgbClr val="FEFFFF"/>
          </a:solidFill>
          <a:ln w="3175" cmpd="sng">
            <a:solidFill>
              <a:srgbClr val="E85D46"/>
            </a:solidFill>
            <a:miter lim="800000"/>
          </a:ln>
          <a:effectLst/>
        </p:spPr>
        <p:txBody>
          <a:bodyPr lIns="72000" tIns="144000" rIns="72000" bIns="0"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120000"/>
              </a:lnSpc>
              <a:buSzTx/>
              <a:buFontTx/>
              <a:buNone/>
            </a:pPr>
            <a:r>
              <a:rPr kumimoji="0" lang="zh-CN" altLang="en-US" b="1" dirty="0">
                <a:solidFill>
                  <a:srgbClr val="E85C45"/>
                </a:solidFill>
                <a:ea typeface="微软雅黑" panose="020B0503020204020204" pitchFamily="34" charset="-122"/>
                <a:sym typeface="Arial" panose="020B0604020202020204" pitchFamily="34" charset="0"/>
              </a:rPr>
              <a:t>在时间结束之前，一定要提交考试，保存不提交时没有成绩的</a:t>
            </a:r>
            <a:endParaRPr kumimoji="0" lang="zh-CN" altLang="en-US" b="1" dirty="0">
              <a:solidFill>
                <a:srgbClr val="E85C45"/>
              </a:solidFill>
              <a:ea typeface="微软雅黑" panose="020B0503020204020204" pitchFamily="34" charset="-122"/>
              <a:sym typeface="Arial" panose="020B0604020202020204" pitchFamily="34" charset="0"/>
            </a:endParaRPr>
          </a:p>
        </p:txBody>
      </p:sp>
      <p:sp>
        <p:nvSpPr>
          <p:cNvPr id="22" name="MH_Other_11"/>
          <p:cNvSpPr>
            <a:spLocks noChangeArrowheads="1"/>
          </p:cNvSpPr>
          <p:nvPr/>
        </p:nvSpPr>
        <p:spPr bwMode="auto">
          <a:xfrm>
            <a:off x="9212023" y="1975130"/>
            <a:ext cx="1059948" cy="865880"/>
          </a:xfrm>
          <a:custGeom>
            <a:avLst/>
            <a:gdLst>
              <a:gd name="T0" fmla="*/ 0 w 466725"/>
              <a:gd name="T1" fmla="*/ 0 h 533401"/>
              <a:gd name="T2" fmla="*/ 495887 w 466725"/>
              <a:gd name="T3" fmla="*/ 0 h 533401"/>
              <a:gd name="T4" fmla="*/ 495887 w 466725"/>
              <a:gd name="T5" fmla="*/ 316398 h 533401"/>
              <a:gd name="T6" fmla="*/ 247943 w 466725"/>
              <a:gd name="T7" fmla="*/ 562486 h 533401"/>
              <a:gd name="T8" fmla="*/ 247945 w 466725"/>
              <a:gd name="T9" fmla="*/ 562485 h 533401"/>
              <a:gd name="T10" fmla="*/ 0 w 466725"/>
              <a:gd name="T11" fmla="*/ 316397 h 533401"/>
              <a:gd name="T12" fmla="*/ 0 60000 65536"/>
              <a:gd name="T13" fmla="*/ 0 60000 65536"/>
              <a:gd name="T14" fmla="*/ 0 60000 65536"/>
              <a:gd name="T15" fmla="*/ 0 60000 65536"/>
              <a:gd name="T16" fmla="*/ 0 60000 65536"/>
              <a:gd name="T17" fmla="*/ 0 60000 65536"/>
              <a:gd name="T18" fmla="*/ 0 w 466725"/>
              <a:gd name="T19" fmla="*/ 0 h 533401"/>
              <a:gd name="T20" fmla="*/ 466725 w 466725"/>
              <a:gd name="T21" fmla="*/ 533401 h 533401"/>
            </a:gdLst>
            <a:ahLst/>
            <a:cxnLst>
              <a:cxn ang="T12">
                <a:pos x="T0" y="T1"/>
              </a:cxn>
              <a:cxn ang="T13">
                <a:pos x="T2" y="T3"/>
              </a:cxn>
              <a:cxn ang="T14">
                <a:pos x="T4" y="T5"/>
              </a:cxn>
              <a:cxn ang="T15">
                <a:pos x="T6" y="T7"/>
              </a:cxn>
              <a:cxn ang="T16">
                <a:pos x="T8" y="T9"/>
              </a:cxn>
              <a:cxn ang="T17">
                <a:pos x="T10" y="T11"/>
              </a:cxn>
            </a:cxnLst>
            <a:rect l="T18" t="T19" r="T20" b="T21"/>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lnTo>
                  <a:pt x="0" y="0"/>
                </a:lnTo>
                <a:close/>
              </a:path>
            </a:pathLst>
          </a:custGeom>
          <a:solidFill>
            <a:srgbClr val="E85C45"/>
          </a:solidFill>
          <a:ln>
            <a:noFill/>
          </a:ln>
          <a:effectLst/>
        </p:spPr>
        <p:txBody>
          <a:bodyPr anchor="ctr"/>
          <a:lstStyle/>
          <a:p>
            <a:pPr indent="1905" algn="ctr" defTabSz="1007745" hangingPunct="1">
              <a:lnSpc>
                <a:spcPct val="100000"/>
              </a:lnSpc>
              <a:buSzTx/>
              <a:buFontTx/>
              <a:buNone/>
              <a:defRPr/>
            </a:pPr>
            <a:r>
              <a:rPr 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D</a:t>
            </a:r>
            <a:endParaRPr lang="zh-CN" altLang="en-US" sz="4000" b="1">
              <a:solidFill>
                <a:srgbClr val="FE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3" name="MH_Other_7"/>
          <p:cNvSpPr>
            <a:spLocks noChangeArrowheads="1"/>
          </p:cNvSpPr>
          <p:nvPr/>
        </p:nvSpPr>
        <p:spPr bwMode="auto">
          <a:xfrm rot="16200000">
            <a:off x="4783277" y="3929881"/>
            <a:ext cx="2896984" cy="683549"/>
          </a:xfrm>
          <a:prstGeom prst="parallelogram">
            <a:avLst>
              <a:gd name="adj" fmla="val 156791"/>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
        <p:nvSpPr>
          <p:cNvPr id="24" name="MH_Other_7"/>
          <p:cNvSpPr>
            <a:spLocks noChangeArrowheads="1"/>
          </p:cNvSpPr>
          <p:nvPr/>
        </p:nvSpPr>
        <p:spPr bwMode="auto">
          <a:xfrm rot="16200000">
            <a:off x="2136870" y="3931928"/>
            <a:ext cx="2896984" cy="683549"/>
          </a:xfrm>
          <a:prstGeom prst="parallelogram">
            <a:avLst>
              <a:gd name="adj" fmla="val 156791"/>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1905" defTabSz="1007745">
              <a:defRPr kumimoji="1" sz="2400">
                <a:solidFill>
                  <a:schemeClr val="tx1"/>
                </a:solidFill>
                <a:latin typeface="Arial" panose="020B0604020202020204" pitchFamily="34" charset="0"/>
                <a:ea typeface="宋体" panose="02010600030101010101" pitchFamily="2" charset="-122"/>
              </a:defRPr>
            </a:lvl1pPr>
            <a:lvl2pPr defTabSz="1007745">
              <a:defRPr kumimoji="1" sz="2400">
                <a:solidFill>
                  <a:schemeClr val="tx1"/>
                </a:solidFill>
                <a:latin typeface="Arial" panose="020B0604020202020204" pitchFamily="34" charset="0"/>
                <a:ea typeface="宋体" panose="02010600030101010101" pitchFamily="2" charset="-122"/>
              </a:defRPr>
            </a:lvl2pPr>
            <a:lvl3pPr defTabSz="1007745">
              <a:defRPr kumimoji="1" sz="2400">
                <a:solidFill>
                  <a:schemeClr val="tx1"/>
                </a:solidFill>
                <a:latin typeface="Arial" panose="020B0604020202020204" pitchFamily="34" charset="0"/>
                <a:ea typeface="宋体" panose="02010600030101010101" pitchFamily="2" charset="-122"/>
              </a:defRPr>
            </a:lvl3pPr>
            <a:lvl4pPr defTabSz="1007745">
              <a:defRPr kumimoji="1" sz="2400">
                <a:solidFill>
                  <a:schemeClr val="tx1"/>
                </a:solidFill>
                <a:latin typeface="Arial" panose="020B0604020202020204" pitchFamily="34" charset="0"/>
                <a:ea typeface="宋体" panose="02010600030101010101" pitchFamily="2" charset="-122"/>
              </a:defRPr>
            </a:lvl4pPr>
            <a:lvl5pPr defTabSz="1007745">
              <a:defRPr kumimoji="1" sz="2400">
                <a:solidFill>
                  <a:schemeClr val="tx1"/>
                </a:solidFill>
                <a:latin typeface="Arial" panose="020B0604020202020204" pitchFamily="34" charset="0"/>
                <a:ea typeface="宋体" panose="02010600030101010101" pitchFamily="2" charset="-122"/>
              </a:defRPr>
            </a:lvl5pPr>
            <a:lvl6pPr marL="25146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6pPr>
            <a:lvl7pPr marL="29718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7pPr>
            <a:lvl8pPr marL="34290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8pPr>
            <a:lvl9pPr marL="3886200" indent="-228600" defTabSz="1007745" fontAlgn="base" hangingPunct="0">
              <a:lnSpc>
                <a:spcPct val="93000"/>
              </a:lnSpc>
              <a:spcBef>
                <a:spcPct val="0"/>
              </a:spcBef>
              <a:spcAft>
                <a:spcPct val="0"/>
              </a:spcAft>
              <a:buSzPct val="100000"/>
              <a:buFont typeface="Times New Roman" panose="02020603050405020304" pitchFamily="18" charset="0"/>
              <a:defRPr kumimoji="1" sz="2400">
                <a:solidFill>
                  <a:schemeClr val="tx1"/>
                </a:solidFill>
                <a:latin typeface="Arial" panose="020B0604020202020204" pitchFamily="34" charset="0"/>
                <a:ea typeface="宋体" panose="02010600030101010101" pitchFamily="2" charset="-122"/>
              </a:defRPr>
            </a:lvl9pPr>
          </a:lstStyle>
          <a:p>
            <a:pPr hangingPunct="1">
              <a:lnSpc>
                <a:spcPct val="80000"/>
              </a:lnSpc>
              <a:buSzTx/>
              <a:buFontTx/>
              <a:buNone/>
            </a:pPr>
            <a:endParaRPr kumimoji="0" lang="zh-CN" altLang="en-US" b="1">
              <a:solidFill>
                <a:srgbClr val="FFFFFF"/>
              </a:solidFill>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41721" y="520860"/>
            <a:ext cx="8958806" cy="707886"/>
          </a:xfrm>
          <a:prstGeom prst="rect">
            <a:avLst/>
          </a:prstGeom>
          <a:noFill/>
        </p:spPr>
        <p:txBody>
          <a:bodyPr wrap="square" rtlCol="0">
            <a:spAutoFit/>
          </a:bodyPr>
          <a:lstStyle/>
          <a:p>
            <a:r>
              <a:rPr lang="zh-CN" altLang="en-US" sz="4000" dirty="0">
                <a:solidFill>
                  <a:srgbClr val="ED7D31"/>
                </a:solidFill>
              </a:rPr>
              <a:t>平台</a:t>
            </a:r>
            <a:r>
              <a:rPr lang="zh-CN" altLang="en-US" sz="4000" dirty="0" smtClean="0">
                <a:solidFill>
                  <a:srgbClr val="ED7D31"/>
                </a:solidFill>
              </a:rPr>
              <a:t>使用问题</a:t>
            </a:r>
            <a:r>
              <a:rPr lang="zh-CN" altLang="en-US" sz="4000" dirty="0">
                <a:solidFill>
                  <a:srgbClr val="ED7D31"/>
                </a:solidFill>
              </a:rPr>
              <a:t>应急处理办法</a:t>
            </a:r>
            <a:endParaRPr lang="zh-CN" altLang="en-US" sz="4000" dirty="0">
              <a:solidFill>
                <a:srgbClr val="ED7D31"/>
              </a:solidFill>
            </a:endParaRPr>
          </a:p>
        </p:txBody>
      </p:sp>
      <p:sp>
        <p:nvSpPr>
          <p:cNvPr id="5" name="Rectangle 3"/>
          <p:cNvSpPr txBox="1">
            <a:spLocks noChangeArrowheads="1"/>
          </p:cNvSpPr>
          <p:nvPr/>
        </p:nvSpPr>
        <p:spPr>
          <a:xfrm>
            <a:off x="1041721" y="1579563"/>
            <a:ext cx="10426379" cy="4643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905">
              <a:buFontTx/>
              <a:buNone/>
            </a:pPr>
            <a:r>
              <a:rPr lang="en-US" altLang="zh-CN" sz="2400" b="1" dirty="0">
                <a:solidFill>
                  <a:srgbClr val="0070C0"/>
                </a:solidFill>
              </a:rPr>
              <a:t>1</a:t>
            </a:r>
            <a:r>
              <a:rPr lang="zh-CN" altLang="en-US" sz="2400" b="1" dirty="0">
                <a:solidFill>
                  <a:srgbClr val="0070C0"/>
                </a:solidFill>
              </a:rPr>
              <a:t>）视频无法播放</a:t>
            </a:r>
            <a:endParaRPr lang="en-US" altLang="zh-CN" sz="2400" b="1" dirty="0">
              <a:solidFill>
                <a:srgbClr val="0070C0"/>
              </a:solidFill>
            </a:endParaRPr>
          </a:p>
          <a:p>
            <a:pPr marL="0" indent="1905">
              <a:buFontTx/>
              <a:buNone/>
            </a:pPr>
            <a:r>
              <a:rPr lang="zh-CN" altLang="en-US" sz="2400" b="1" dirty="0">
                <a:solidFill>
                  <a:srgbClr val="0070C0"/>
                </a:solidFill>
              </a:rPr>
              <a:t>解决办法：安装或更新</a:t>
            </a:r>
            <a:r>
              <a:rPr lang="en-US" altLang="zh-CN" sz="2400" b="1" dirty="0">
                <a:solidFill>
                  <a:srgbClr val="0070C0"/>
                </a:solidFill>
              </a:rPr>
              <a:t>flash</a:t>
            </a:r>
            <a:r>
              <a:rPr lang="zh-CN" altLang="en-US" sz="2400" b="1" dirty="0">
                <a:solidFill>
                  <a:srgbClr val="0070C0"/>
                </a:solidFill>
              </a:rPr>
              <a:t>播放插件、刷新页面、清空缓存、切换线路。</a:t>
            </a:r>
            <a:endParaRPr lang="en-US" altLang="zh-CN" sz="2400" b="1" dirty="0">
              <a:solidFill>
                <a:srgbClr val="0070C0"/>
              </a:solidFill>
            </a:endParaRPr>
          </a:p>
          <a:p>
            <a:pPr marL="0" indent="1905">
              <a:buFontTx/>
              <a:buNone/>
            </a:pPr>
            <a:r>
              <a:rPr lang="en-US" altLang="zh-CN" sz="2400" b="1" dirty="0">
                <a:solidFill>
                  <a:srgbClr val="0070C0"/>
                </a:solidFill>
              </a:rPr>
              <a:t>2</a:t>
            </a:r>
            <a:r>
              <a:rPr lang="zh-CN" altLang="en-US" sz="2400" b="1" dirty="0">
                <a:solidFill>
                  <a:srgbClr val="0070C0"/>
                </a:solidFill>
              </a:rPr>
              <a:t>）作业界面显示不全</a:t>
            </a:r>
            <a:endParaRPr lang="en-US" altLang="zh-CN" sz="2400" b="1" dirty="0">
              <a:solidFill>
                <a:srgbClr val="0070C0"/>
              </a:solidFill>
            </a:endParaRPr>
          </a:p>
          <a:p>
            <a:pPr marL="0" indent="1905">
              <a:buFontTx/>
              <a:buNone/>
            </a:pPr>
            <a:r>
              <a:rPr lang="zh-CN" altLang="en-US" sz="2400" b="1" dirty="0">
                <a:solidFill>
                  <a:srgbClr val="0070C0"/>
                </a:solidFill>
              </a:rPr>
              <a:t>解决办法：刷新页面、清空缓存、更换浏览器（谷歌</a:t>
            </a:r>
            <a:r>
              <a:rPr lang="en-US" altLang="zh-CN" sz="2400" b="1" dirty="0">
                <a:solidFill>
                  <a:srgbClr val="0070C0"/>
                </a:solidFill>
              </a:rPr>
              <a:t>Chrome </a:t>
            </a:r>
            <a:r>
              <a:rPr lang="zh-CN" altLang="en-US" sz="2400" b="1" dirty="0">
                <a:solidFill>
                  <a:srgbClr val="0070C0"/>
                </a:solidFill>
              </a:rPr>
              <a:t>火狐）。</a:t>
            </a:r>
            <a:endParaRPr lang="en-US" altLang="zh-CN" sz="2400" b="1" dirty="0">
              <a:solidFill>
                <a:srgbClr val="0070C0"/>
              </a:solidFill>
            </a:endParaRPr>
          </a:p>
          <a:p>
            <a:pPr marL="0" indent="1905">
              <a:buFontTx/>
              <a:buNone/>
            </a:pPr>
            <a:r>
              <a:rPr lang="en-US" altLang="zh-CN" sz="2400" b="1" dirty="0">
                <a:solidFill>
                  <a:srgbClr val="0070C0"/>
                </a:solidFill>
              </a:rPr>
              <a:t>3</a:t>
            </a:r>
            <a:r>
              <a:rPr lang="zh-CN" altLang="en-US" sz="2400" b="1" dirty="0">
                <a:solidFill>
                  <a:srgbClr val="0070C0"/>
                </a:solidFill>
              </a:rPr>
              <a:t>）视频无法播放下一集</a:t>
            </a:r>
            <a:endParaRPr lang="en-US" altLang="zh-CN" sz="2400" b="1" dirty="0">
              <a:solidFill>
                <a:srgbClr val="0070C0"/>
              </a:solidFill>
            </a:endParaRPr>
          </a:p>
          <a:p>
            <a:pPr marL="0" indent="1905">
              <a:buFontTx/>
              <a:buNone/>
            </a:pPr>
            <a:r>
              <a:rPr lang="zh-CN" altLang="en-US" sz="2400" b="1" dirty="0">
                <a:solidFill>
                  <a:srgbClr val="0070C0"/>
                </a:solidFill>
              </a:rPr>
              <a:t>解决办法：确认当前章节视频和测验是否已全部完成，点击章节名称后</a:t>
            </a:r>
            <a:r>
              <a:rPr lang="zh-CN" altLang="en-US" sz="2400" b="1" dirty="0" smtClean="0">
                <a:solidFill>
                  <a:srgbClr val="0070C0"/>
                </a:solidFill>
              </a:rPr>
              <a:t>的按钮复核</a:t>
            </a:r>
            <a:r>
              <a:rPr lang="zh-CN" altLang="en-US" sz="2400" b="1" dirty="0">
                <a:solidFill>
                  <a:srgbClr val="0070C0"/>
                </a:solidFill>
              </a:rPr>
              <a:t>。</a:t>
            </a:r>
            <a:endParaRPr lang="en-US" altLang="zh-CN" sz="2400" b="1" dirty="0">
              <a:solidFill>
                <a:srgbClr val="0070C0"/>
              </a:solidFill>
            </a:endParaRPr>
          </a:p>
          <a:p>
            <a:pPr marL="0" indent="1905">
              <a:buFontTx/>
              <a:buNone/>
            </a:pPr>
            <a:r>
              <a:rPr lang="en-US" altLang="zh-CN" sz="2400" b="1" dirty="0">
                <a:solidFill>
                  <a:srgbClr val="0070C0"/>
                </a:solidFill>
              </a:rPr>
              <a:t>4</a:t>
            </a:r>
            <a:r>
              <a:rPr lang="zh-CN" altLang="en-US" sz="2400" b="1" dirty="0">
                <a:solidFill>
                  <a:srgbClr val="0070C0"/>
                </a:solidFill>
              </a:rPr>
              <a:t>）什么时候考试</a:t>
            </a:r>
            <a:endParaRPr lang="en-US" altLang="zh-CN" sz="2400" b="1" dirty="0">
              <a:solidFill>
                <a:srgbClr val="0070C0"/>
              </a:solidFill>
            </a:endParaRPr>
          </a:p>
          <a:p>
            <a:pPr marL="0" indent="1905">
              <a:buFontTx/>
              <a:buNone/>
            </a:pPr>
            <a:r>
              <a:rPr lang="zh-CN" altLang="en-US" sz="2400" b="1" dirty="0">
                <a:solidFill>
                  <a:srgbClr val="0070C0"/>
                </a:solidFill>
              </a:rPr>
              <a:t>解决办法：留心学校的考试通知，登录后点击导航栏的“考试”，查看考试时间。</a:t>
            </a:r>
            <a:endParaRPr lang="zh-CN" altLang="en-US" sz="24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41721" y="520860"/>
            <a:ext cx="8958806" cy="707886"/>
          </a:xfrm>
          <a:prstGeom prst="rect">
            <a:avLst/>
          </a:prstGeom>
          <a:noFill/>
        </p:spPr>
        <p:txBody>
          <a:bodyPr wrap="square" rtlCol="0">
            <a:spAutoFit/>
          </a:bodyPr>
          <a:lstStyle/>
          <a:p>
            <a:r>
              <a:rPr lang="zh-CN" altLang="en-US" sz="4000" dirty="0">
                <a:solidFill>
                  <a:srgbClr val="ED7D31"/>
                </a:solidFill>
              </a:rPr>
              <a:t>如何获取帮助和支持</a:t>
            </a:r>
            <a:endParaRPr lang="zh-CN" altLang="en-US" sz="4000" dirty="0">
              <a:solidFill>
                <a:srgbClr val="ED7D31"/>
              </a:solidFill>
            </a:endParaRPr>
          </a:p>
        </p:txBody>
      </p:sp>
      <p:sp>
        <p:nvSpPr>
          <p:cNvPr id="10" name="矩形 9"/>
          <p:cNvSpPr/>
          <p:nvPr/>
        </p:nvSpPr>
        <p:spPr>
          <a:xfrm>
            <a:off x="1041720" y="5842421"/>
            <a:ext cx="8648379" cy="41783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点击首页右</a:t>
            </a:r>
            <a:r>
              <a:rPr lang="zh-CN" altLang="en-US" sz="2000" b="1" dirty="0" smtClean="0">
                <a:solidFill>
                  <a:srgbClr val="C00000"/>
                </a:solidFill>
                <a:latin typeface="微软雅黑" panose="020B0503020204020204" pitchFamily="34" charset="-122"/>
                <a:ea typeface="微软雅黑" panose="020B0503020204020204" pitchFamily="34" charset="-122"/>
              </a:rPr>
              <a:t>上角或学习页面在线</a:t>
            </a:r>
            <a:r>
              <a:rPr lang="zh-CN" altLang="en-US" sz="2000" b="1" dirty="0">
                <a:solidFill>
                  <a:srgbClr val="C00000"/>
                </a:solidFill>
                <a:latin typeface="微软雅黑" panose="020B0503020204020204" pitchFamily="34" charset="-122"/>
                <a:ea typeface="微软雅黑" panose="020B0503020204020204" pitchFamily="34" charset="-122"/>
              </a:rPr>
              <a:t>客服或者拨打客服电话：</a:t>
            </a:r>
            <a:r>
              <a:rPr lang="en-US" altLang="zh-CN" sz="2000" b="1" dirty="0">
                <a:solidFill>
                  <a:srgbClr val="C00000"/>
                </a:solidFill>
                <a:latin typeface="微软雅黑" panose="020B0503020204020204" pitchFamily="34" charset="-122"/>
                <a:ea typeface="微软雅黑" panose="020B0503020204020204" pitchFamily="34" charset="-122"/>
              </a:rPr>
              <a:t>400-902-0966   </a:t>
            </a:r>
            <a:endParaRPr lang="zh-CN" altLang="en-US" sz="2000" b="1" dirty="0">
              <a:solidFill>
                <a:srgbClr val="C00000"/>
              </a:solidFill>
            </a:endParaRPr>
          </a:p>
        </p:txBody>
      </p:sp>
      <p:grpSp>
        <p:nvGrpSpPr>
          <p:cNvPr id="12" name="组合 11"/>
          <p:cNvGrpSpPr/>
          <p:nvPr/>
        </p:nvGrpSpPr>
        <p:grpSpPr>
          <a:xfrm>
            <a:off x="1143000" y="1302272"/>
            <a:ext cx="7997224" cy="3201432"/>
            <a:chOff x="1041721" y="1351722"/>
            <a:chExt cx="8354070" cy="3233531"/>
          </a:xfrm>
        </p:grpSpPr>
        <p:grpSp>
          <p:nvGrpSpPr>
            <p:cNvPr id="9" name="组合 8"/>
            <p:cNvGrpSpPr/>
            <p:nvPr/>
          </p:nvGrpSpPr>
          <p:grpSpPr>
            <a:xfrm>
              <a:off x="1041721" y="1431235"/>
              <a:ext cx="8351586" cy="3154018"/>
              <a:chOff x="1041721" y="2720664"/>
              <a:chExt cx="9956800" cy="3588278"/>
            </a:xfrm>
          </p:grpSpPr>
          <p:pic>
            <p:nvPicPr>
              <p:cNvPr id="5" name="图片 4"/>
              <p:cNvPicPr>
                <a:picLocks noChangeAspect="1"/>
              </p:cNvPicPr>
              <p:nvPr/>
            </p:nvPicPr>
            <p:blipFill rotWithShape="1">
              <a:blip r:embed="rId1"/>
              <a:srcRect t="11567"/>
              <a:stretch>
                <a:fillRect/>
              </a:stretch>
            </p:blipFill>
            <p:spPr>
              <a:xfrm>
                <a:off x="1041721" y="3213100"/>
                <a:ext cx="9956800" cy="3095842"/>
              </a:xfrm>
              <a:prstGeom prst="rect">
                <a:avLst/>
              </a:prstGeom>
            </p:spPr>
          </p:pic>
          <p:sp>
            <p:nvSpPr>
              <p:cNvPr id="8" name="矩形 7"/>
              <p:cNvSpPr/>
              <p:nvPr/>
            </p:nvSpPr>
            <p:spPr>
              <a:xfrm>
                <a:off x="1041721" y="2720664"/>
                <a:ext cx="9956800" cy="492436"/>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srcRect l="82908" t="297" b="93512"/>
              <a:stretch>
                <a:fillRect/>
              </a:stretch>
            </p:blipFill>
            <p:spPr>
              <a:xfrm>
                <a:off x="7131371" y="2720664"/>
                <a:ext cx="3867150" cy="492436"/>
              </a:xfrm>
              <a:prstGeom prst="rect">
                <a:avLst/>
              </a:prstGeom>
            </p:spPr>
          </p:pic>
          <p:pic>
            <p:nvPicPr>
              <p:cNvPr id="7" name="图片 6"/>
              <p:cNvPicPr>
                <a:picLocks noChangeAspect="1"/>
              </p:cNvPicPr>
              <p:nvPr/>
            </p:nvPicPr>
            <p:blipFill rotWithShape="1">
              <a:blip r:embed="rId1"/>
              <a:srcRect l="153" t="297" r="88008" b="94827"/>
              <a:stretch>
                <a:fillRect/>
              </a:stretch>
            </p:blipFill>
            <p:spPr>
              <a:xfrm>
                <a:off x="1159196" y="2772929"/>
                <a:ext cx="2678372" cy="387905"/>
              </a:xfrm>
              <a:prstGeom prst="rect">
                <a:avLst/>
              </a:prstGeom>
            </p:spPr>
          </p:pic>
        </p:grpSp>
        <p:sp>
          <p:nvSpPr>
            <p:cNvPr id="11" name="椭圆 10"/>
            <p:cNvSpPr/>
            <p:nvPr/>
          </p:nvSpPr>
          <p:spPr>
            <a:xfrm>
              <a:off x="8733182" y="1351722"/>
              <a:ext cx="662609" cy="6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031187" y="2701156"/>
            <a:ext cx="1404211" cy="1404211"/>
          </a:xfrm>
          <a:prstGeom prst="rect">
            <a:avLst/>
          </a:prstGeom>
        </p:spPr>
      </p:pic>
      <p:sp>
        <p:nvSpPr>
          <p:cNvPr id="6" name="文本框 5"/>
          <p:cNvSpPr txBox="1"/>
          <p:nvPr/>
        </p:nvSpPr>
        <p:spPr>
          <a:xfrm>
            <a:off x="4797513" y="2800009"/>
            <a:ext cx="7442200" cy="1107996"/>
          </a:xfrm>
          <a:prstGeom prst="rect">
            <a:avLst/>
          </a:prstGeom>
          <a:noFill/>
        </p:spPr>
        <p:txBody>
          <a:bodyPr wrap="square" rtlCol="0">
            <a:spAutoFit/>
          </a:bodyPr>
          <a:lstStyle/>
          <a:p>
            <a:r>
              <a:rPr lang="zh-CN" altLang="en-US" sz="6600" dirty="0">
                <a:solidFill>
                  <a:schemeClr val="bg1"/>
                </a:solidFill>
                <a:latin typeface="微软雅黑 Light" panose="020B0502040204020203" pitchFamily="34" charset="-122"/>
                <a:ea typeface="微软雅黑 Light" panose="020B0502040204020203" pitchFamily="34" charset="-122"/>
              </a:rPr>
              <a:t>超星学习通</a:t>
            </a:r>
            <a:endParaRPr lang="zh-CN" altLang="en-US" sz="6600" dirty="0">
              <a:solidFill>
                <a:schemeClr val="bg1"/>
              </a:solidFill>
              <a:latin typeface="微软雅黑 Light" panose="020B0502040204020203" pitchFamily="34" charset="-122"/>
              <a:ea typeface="微软雅黑 Light" panose="020B0502040204020203" pitchFamily="34" charset="-122"/>
            </a:endParaRPr>
          </a:p>
        </p:txBody>
      </p:sp>
      <p:cxnSp>
        <p:nvCxnSpPr>
          <p:cNvPr id="8" name="直接连接符 7"/>
          <p:cNvCxnSpPr/>
          <p:nvPr/>
        </p:nvCxnSpPr>
        <p:spPr>
          <a:xfrm>
            <a:off x="4797513" y="3879584"/>
            <a:ext cx="4371205"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8005142" y="652037"/>
            <a:ext cx="3275564" cy="5616868"/>
          </a:xfrm>
          <a:prstGeom prst="rect">
            <a:avLst/>
          </a:prstGeom>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3543"/>
          <a:stretch>
            <a:fillRect/>
          </a:stretch>
        </p:blipFill>
        <p:spPr>
          <a:xfrm>
            <a:off x="3237490" y="652037"/>
            <a:ext cx="3275564" cy="5616868"/>
          </a:xfrm>
          <a:prstGeom prst="rect">
            <a:avLst/>
          </a:prstGeom>
        </p:spPr>
      </p:pic>
      <p:sp>
        <p:nvSpPr>
          <p:cNvPr id="19" name="矩形 18"/>
          <p:cNvSpPr/>
          <p:nvPr/>
        </p:nvSpPr>
        <p:spPr>
          <a:xfrm>
            <a:off x="4989572" y="664737"/>
            <a:ext cx="748782" cy="300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481054" y="1079500"/>
            <a:ext cx="2184400" cy="369332"/>
          </a:xfrm>
          <a:prstGeom prst="rect">
            <a:avLst/>
          </a:prstGeom>
          <a:noFill/>
        </p:spPr>
        <p:txBody>
          <a:bodyPr wrap="square" rtlCol="0">
            <a:spAutoFit/>
          </a:bodyPr>
          <a:lstStyle/>
          <a:p>
            <a:r>
              <a:rPr lang="zh-CN" altLang="en-US" b="1" dirty="0">
                <a:solidFill>
                  <a:srgbClr val="FF0000"/>
                </a:solidFill>
              </a:rPr>
              <a:t>选择单位账号登录</a:t>
            </a:r>
            <a:endParaRPr lang="zh-CN" altLang="en-US" b="1" dirty="0">
              <a:solidFill>
                <a:srgbClr val="FF0000"/>
              </a:solidFill>
            </a:endParaRPr>
          </a:p>
        </p:txBody>
      </p:sp>
      <p:sp>
        <p:nvSpPr>
          <p:cNvPr id="21" name="文本框 20"/>
          <p:cNvSpPr txBox="1"/>
          <p:nvPr/>
        </p:nvSpPr>
        <p:spPr>
          <a:xfrm>
            <a:off x="4646154" y="1474232"/>
            <a:ext cx="1193800" cy="369332"/>
          </a:xfrm>
          <a:prstGeom prst="rect">
            <a:avLst/>
          </a:prstGeom>
          <a:noFill/>
        </p:spPr>
        <p:txBody>
          <a:bodyPr wrap="square" rtlCol="0">
            <a:spAutoFit/>
          </a:bodyPr>
          <a:lstStyle/>
          <a:p>
            <a:r>
              <a:rPr lang="zh-CN" altLang="en-US" b="1" dirty="0">
                <a:solidFill>
                  <a:srgbClr val="FF0000"/>
                </a:solidFill>
              </a:rPr>
              <a:t>学校名称</a:t>
            </a:r>
            <a:endParaRPr lang="zh-CN" altLang="en-US" b="1" dirty="0">
              <a:solidFill>
                <a:srgbClr val="FF0000"/>
              </a:solidFill>
            </a:endParaRPr>
          </a:p>
        </p:txBody>
      </p:sp>
      <p:sp>
        <p:nvSpPr>
          <p:cNvPr id="22" name="文本框 21"/>
          <p:cNvSpPr txBox="1"/>
          <p:nvPr/>
        </p:nvSpPr>
        <p:spPr>
          <a:xfrm>
            <a:off x="4646154" y="1876295"/>
            <a:ext cx="1193800" cy="369332"/>
          </a:xfrm>
          <a:prstGeom prst="rect">
            <a:avLst/>
          </a:prstGeom>
          <a:noFill/>
        </p:spPr>
        <p:txBody>
          <a:bodyPr wrap="square" rtlCol="0">
            <a:spAutoFit/>
          </a:bodyPr>
          <a:lstStyle/>
          <a:p>
            <a:r>
              <a:rPr lang="zh-CN" altLang="en-US" b="1" dirty="0">
                <a:solidFill>
                  <a:srgbClr val="FF0000"/>
                </a:solidFill>
              </a:rPr>
              <a:t>学号</a:t>
            </a:r>
            <a:endParaRPr lang="zh-CN" altLang="en-US" b="1" dirty="0">
              <a:solidFill>
                <a:srgbClr val="FF0000"/>
              </a:solidFill>
            </a:endParaRPr>
          </a:p>
        </p:txBody>
      </p:sp>
      <p:sp>
        <p:nvSpPr>
          <p:cNvPr id="23" name="文本框 22"/>
          <p:cNvSpPr txBox="1"/>
          <p:nvPr/>
        </p:nvSpPr>
        <p:spPr>
          <a:xfrm>
            <a:off x="4646154" y="2291625"/>
            <a:ext cx="1193800" cy="369332"/>
          </a:xfrm>
          <a:prstGeom prst="rect">
            <a:avLst/>
          </a:prstGeom>
          <a:noFill/>
        </p:spPr>
        <p:txBody>
          <a:bodyPr wrap="square" rtlCol="0">
            <a:spAutoFit/>
          </a:bodyPr>
          <a:lstStyle/>
          <a:p>
            <a:r>
              <a:rPr lang="zh-CN" altLang="en-US" b="1" dirty="0">
                <a:solidFill>
                  <a:srgbClr val="FF0000"/>
                </a:solidFill>
              </a:rPr>
              <a:t>密码</a:t>
            </a:r>
            <a:endParaRPr lang="zh-CN" altLang="en-US" b="1" dirty="0">
              <a:solidFill>
                <a:srgbClr val="FF0000"/>
              </a:solidFill>
            </a:endParaRPr>
          </a:p>
        </p:txBody>
      </p:sp>
      <p:sp>
        <p:nvSpPr>
          <p:cNvPr id="24" name="箭头: 右 23"/>
          <p:cNvSpPr/>
          <p:nvPr/>
        </p:nvSpPr>
        <p:spPr>
          <a:xfrm>
            <a:off x="6601953" y="2916195"/>
            <a:ext cx="1328575" cy="518984"/>
          </a:xfrm>
          <a:prstGeom prst="rightArrow">
            <a:avLst>
              <a:gd name="adj1" fmla="val 40476"/>
              <a:gd name="adj2" fmla="val 50000"/>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286806" y="3214834"/>
            <a:ext cx="1676400" cy="461665"/>
          </a:xfrm>
          <a:prstGeom prst="rect">
            <a:avLst/>
          </a:prstGeom>
          <a:noFill/>
        </p:spPr>
        <p:txBody>
          <a:bodyPr wrap="square" rtlCol="0">
            <a:spAutoFit/>
          </a:bodyPr>
          <a:lstStyle/>
          <a:p>
            <a:r>
              <a:rPr lang="zh-CN" altLang="en-US" sz="2400" b="1" dirty="0">
                <a:solidFill>
                  <a:srgbClr val="FF0000"/>
                </a:solidFill>
              </a:rPr>
              <a:t>我的课程</a:t>
            </a:r>
            <a:endParaRPr lang="zh-CN" altLang="en-US" sz="2400" b="1" dirty="0">
              <a:solidFill>
                <a:srgbClr val="FF0000"/>
              </a:solidFill>
            </a:endParaRPr>
          </a:p>
        </p:txBody>
      </p:sp>
      <p:sp>
        <p:nvSpPr>
          <p:cNvPr id="27" name="矩形 26"/>
          <p:cNvSpPr/>
          <p:nvPr/>
        </p:nvSpPr>
        <p:spPr>
          <a:xfrm>
            <a:off x="8237760" y="3609975"/>
            <a:ext cx="2800059" cy="2144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37757" y="664737"/>
            <a:ext cx="1015663" cy="5724049"/>
          </a:xfrm>
          <a:prstGeom prst="rect">
            <a:avLst/>
          </a:prstGeom>
          <a:noFill/>
        </p:spPr>
        <p:txBody>
          <a:bodyPr vert="eaVert" wrap="square" rtlCol="0">
            <a:spAutoFit/>
          </a:bodyPr>
          <a:lstStyle/>
          <a:p>
            <a:r>
              <a:rPr lang="zh-CN" altLang="en-US" sz="5400" b="1" dirty="0" smtClean="0">
                <a:solidFill>
                  <a:srgbClr val="0070C0"/>
                </a:solidFill>
              </a:rPr>
              <a:t>使用学习</a:t>
            </a:r>
            <a:r>
              <a:rPr lang="zh-CN" altLang="en-US" sz="5400" b="1" dirty="0">
                <a:solidFill>
                  <a:srgbClr val="0070C0"/>
                </a:solidFill>
              </a:rPr>
              <a:t>通学尔雅</a:t>
            </a:r>
            <a:endParaRPr lang="zh-CN" altLang="en-US" sz="5400" b="1" dirty="0">
              <a:solidFill>
                <a:srgbClr val="0070C0"/>
              </a:solidFill>
            </a:endParaRPr>
          </a:p>
        </p:txBody>
      </p:sp>
      <p:sp>
        <p:nvSpPr>
          <p:cNvPr id="3" name="文本框 2"/>
          <p:cNvSpPr txBox="1"/>
          <p:nvPr/>
        </p:nvSpPr>
        <p:spPr>
          <a:xfrm>
            <a:off x="6910064" y="1308368"/>
            <a:ext cx="677108" cy="1845989"/>
          </a:xfrm>
          <a:prstGeom prst="rect">
            <a:avLst/>
          </a:prstGeom>
          <a:noFill/>
        </p:spPr>
        <p:txBody>
          <a:bodyPr vert="eaVert" wrap="square" rtlCol="0">
            <a:spAutoFit/>
          </a:bodyPr>
          <a:lstStyle/>
          <a:p>
            <a:r>
              <a:rPr lang="zh-CN" altLang="en-US" sz="3200" dirty="0">
                <a:solidFill>
                  <a:srgbClr val="FFC000"/>
                </a:solidFill>
              </a:rPr>
              <a:t>登录</a:t>
            </a:r>
            <a:endParaRPr lang="zh-CN" altLang="en-US" sz="3200" dirty="0">
              <a:solidFill>
                <a:srgbClr val="FFC000"/>
              </a:solidFill>
            </a:endParaRPr>
          </a:p>
        </p:txBody>
      </p:sp>
      <p:sp>
        <p:nvSpPr>
          <p:cNvPr id="30" name="文本框 29"/>
          <p:cNvSpPr txBox="1"/>
          <p:nvPr/>
        </p:nvSpPr>
        <p:spPr>
          <a:xfrm>
            <a:off x="6910064" y="3676499"/>
            <a:ext cx="677108" cy="2777600"/>
          </a:xfrm>
          <a:prstGeom prst="rect">
            <a:avLst/>
          </a:prstGeom>
          <a:noFill/>
        </p:spPr>
        <p:txBody>
          <a:bodyPr vert="eaVert" wrap="square" rtlCol="0">
            <a:spAutoFit/>
          </a:bodyPr>
          <a:lstStyle/>
          <a:p>
            <a:r>
              <a:rPr lang="zh-CN" altLang="en-US" sz="3200" dirty="0">
                <a:solidFill>
                  <a:srgbClr val="FFC000"/>
                </a:solidFill>
              </a:rPr>
              <a:t>查看我的课程</a:t>
            </a:r>
            <a:endParaRPr lang="zh-CN" altLang="en-US" sz="3200" dirty="0">
              <a:solidFill>
                <a:srgbClr val="FFC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74887" y="211666"/>
            <a:ext cx="3567113" cy="634153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887" y="211666"/>
            <a:ext cx="3567113" cy="6341534"/>
          </a:xfrm>
          <a:prstGeom prst="rect">
            <a:avLst/>
          </a:prstGeom>
        </p:spPr>
      </p:pic>
      <p:sp>
        <p:nvSpPr>
          <p:cNvPr id="6" name="文本框 5"/>
          <p:cNvSpPr txBox="1"/>
          <p:nvPr/>
        </p:nvSpPr>
        <p:spPr>
          <a:xfrm>
            <a:off x="741224" y="1955800"/>
            <a:ext cx="1046440" cy="3225800"/>
          </a:xfrm>
          <a:prstGeom prst="rect">
            <a:avLst/>
          </a:prstGeom>
          <a:noFill/>
        </p:spPr>
        <p:txBody>
          <a:bodyPr vert="eaVert" wrap="square" rtlCol="0">
            <a:spAutoFit/>
          </a:bodyPr>
          <a:lstStyle/>
          <a:p>
            <a:r>
              <a:rPr lang="zh-CN" altLang="en-US" sz="2800" b="1" dirty="0">
                <a:solidFill>
                  <a:srgbClr val="FFC000"/>
                </a:solidFill>
              </a:rPr>
              <a:t>点击课程图片</a:t>
            </a:r>
            <a:r>
              <a:rPr lang="zh-CN" altLang="en-US" sz="2800" b="1" dirty="0" smtClean="0">
                <a:solidFill>
                  <a:srgbClr val="FFC000"/>
                </a:solidFill>
              </a:rPr>
              <a:t>进入对应课程</a:t>
            </a:r>
            <a:r>
              <a:rPr lang="zh-CN" altLang="en-US" sz="2800" b="1" dirty="0">
                <a:solidFill>
                  <a:srgbClr val="FFC000"/>
                </a:solidFill>
              </a:rPr>
              <a:t>页面</a:t>
            </a:r>
            <a:endParaRPr lang="zh-CN" altLang="en-US" sz="2800" b="1" dirty="0">
              <a:solidFill>
                <a:srgbClr val="FFC000"/>
              </a:solidFill>
            </a:endParaRPr>
          </a:p>
        </p:txBody>
      </p:sp>
      <p:sp>
        <p:nvSpPr>
          <p:cNvPr id="8" name="文本框 7"/>
          <p:cNvSpPr txBox="1"/>
          <p:nvPr/>
        </p:nvSpPr>
        <p:spPr>
          <a:xfrm>
            <a:off x="6329223" y="1955800"/>
            <a:ext cx="1046440" cy="3225800"/>
          </a:xfrm>
          <a:prstGeom prst="rect">
            <a:avLst/>
          </a:prstGeom>
          <a:noFill/>
        </p:spPr>
        <p:txBody>
          <a:bodyPr vert="eaVert" wrap="square" rtlCol="0">
            <a:spAutoFit/>
          </a:bodyPr>
          <a:lstStyle/>
          <a:p>
            <a:r>
              <a:rPr lang="zh-CN" altLang="en-US" sz="2800" b="1" dirty="0">
                <a:solidFill>
                  <a:srgbClr val="FFC000"/>
                </a:solidFill>
              </a:rPr>
              <a:t>查看课程信息和考核比例</a:t>
            </a:r>
            <a:endParaRPr lang="zh-CN" altLang="en-US" sz="2800" b="1" dirty="0">
              <a:solidFill>
                <a:srgbClr val="FFC000"/>
              </a:solidFill>
            </a:endParaRPr>
          </a:p>
        </p:txBody>
      </p:sp>
      <p:sp>
        <p:nvSpPr>
          <p:cNvPr id="9" name="矩形 8"/>
          <p:cNvSpPr/>
          <p:nvPr/>
        </p:nvSpPr>
        <p:spPr>
          <a:xfrm>
            <a:off x="4927600" y="1828800"/>
            <a:ext cx="927100" cy="355600"/>
          </a:xfrm>
          <a:prstGeom prst="rect">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160000" y="4686300"/>
            <a:ext cx="825500" cy="203200"/>
          </a:xfrm>
          <a:prstGeom prst="rect">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755373" y="459777"/>
            <a:ext cx="10772775" cy="1658198"/>
          </a:xfrm>
        </p:spPr>
        <p:txBody>
          <a:bodyPr/>
          <a:lstStyle/>
          <a:p>
            <a:r>
              <a:rPr lang="zh-CN" altLang="en-US" b="1" dirty="0">
                <a:solidFill>
                  <a:srgbClr val="0070C0"/>
                </a:solidFill>
                <a:latin typeface="微软雅黑" panose="020B0503020204020204" pitchFamily="34" charset="-122"/>
                <a:ea typeface="微软雅黑" panose="020B0503020204020204" pitchFamily="34" charset="-122"/>
              </a:rPr>
              <a:t>通识教育</a:t>
            </a:r>
            <a:endParaRPr lang="zh-CN" b="1" dirty="0">
              <a:solidFill>
                <a:srgbClr val="0070C0"/>
              </a:solidFill>
              <a:latin typeface="微软雅黑" panose="020B0503020204020204" pitchFamily="34" charset="-122"/>
              <a:ea typeface="微软雅黑" panose="020B0503020204020204" pitchFamily="34" charset="-122"/>
            </a:endParaRPr>
          </a:p>
        </p:txBody>
      </p:sp>
      <p:sp>
        <p:nvSpPr>
          <p:cNvPr id="9" name="内容占位符 2"/>
          <p:cNvSpPr>
            <a:spLocks noGrp="1"/>
          </p:cNvSpPr>
          <p:nvPr>
            <p:ph idx="1"/>
          </p:nvPr>
        </p:nvSpPr>
        <p:spPr>
          <a:xfrm>
            <a:off x="755373" y="1853853"/>
            <a:ext cx="10462591" cy="1092547"/>
          </a:xfrm>
        </p:spPr>
        <p:txBody>
          <a:bodyPr>
            <a:normAutofit fontScale="70000" lnSpcReduction="20000"/>
          </a:bodyPr>
          <a:lstStyle/>
          <a:p>
            <a:pPr>
              <a:lnSpc>
                <a:spcPct val="120000"/>
              </a:lnSpc>
            </a:pPr>
            <a:r>
              <a:rPr lang="zh-CN" altLang="en-US" dirty="0">
                <a:solidFill>
                  <a:srgbClr val="ED7D31"/>
                </a:solidFill>
                <a:latin typeface="微软雅黑" panose="020B0503020204020204" pitchFamily="34" charset="-122"/>
                <a:ea typeface="微软雅黑" panose="020B0503020204020204" pitchFamily="34" charset="-122"/>
              </a:rPr>
              <a:t>英文“</a:t>
            </a:r>
            <a:r>
              <a:rPr lang="en-US" altLang="zh-CN" dirty="0">
                <a:solidFill>
                  <a:srgbClr val="ED7D31"/>
                </a:solidFill>
                <a:latin typeface="微软雅黑" panose="020B0503020204020204" pitchFamily="34" charset="-122"/>
                <a:ea typeface="微软雅黑" panose="020B0503020204020204" pitchFamily="34" charset="-122"/>
              </a:rPr>
              <a:t>general education”</a:t>
            </a:r>
            <a:r>
              <a:rPr lang="zh-CN" altLang="en-US" dirty="0">
                <a:solidFill>
                  <a:srgbClr val="ED7D31"/>
                </a:solidFill>
                <a:latin typeface="微软雅黑" panose="020B0503020204020204" pitchFamily="34" charset="-122"/>
                <a:ea typeface="微软雅黑" panose="020B0503020204020204" pitchFamily="34" charset="-122"/>
              </a:rPr>
              <a:t>或</a:t>
            </a:r>
            <a:r>
              <a:rPr lang="en-US" altLang="zh-CN" dirty="0">
                <a:solidFill>
                  <a:srgbClr val="ED7D31"/>
                </a:solidFill>
                <a:latin typeface="微软雅黑" panose="020B0503020204020204" pitchFamily="34" charset="-122"/>
                <a:ea typeface="微软雅黑" panose="020B0503020204020204" pitchFamily="34" charset="-122"/>
              </a:rPr>
              <a:t>"liberal education"</a:t>
            </a:r>
            <a:r>
              <a:rPr lang="zh-CN" altLang="en-US" dirty="0">
                <a:solidFill>
                  <a:srgbClr val="ED7D31"/>
                </a:solidFill>
                <a:latin typeface="微软雅黑" panose="020B0503020204020204" pitchFamily="34" charset="-122"/>
                <a:ea typeface="微软雅黑" panose="020B0503020204020204" pitchFamily="34" charset="-122"/>
              </a:rPr>
              <a:t>的译名，也有学者把它译为“普通教育”“一般教育”“通才教育”等等。自</a:t>
            </a:r>
            <a:r>
              <a:rPr lang="en-US" altLang="zh-CN" dirty="0">
                <a:solidFill>
                  <a:srgbClr val="ED7D31"/>
                </a:solidFill>
                <a:latin typeface="微软雅黑" panose="020B0503020204020204" pitchFamily="34" charset="-122"/>
                <a:ea typeface="微软雅黑" panose="020B0503020204020204" pitchFamily="34" charset="-122"/>
              </a:rPr>
              <a:t>19</a:t>
            </a:r>
            <a:r>
              <a:rPr lang="zh-CN" altLang="en-US" dirty="0">
                <a:solidFill>
                  <a:srgbClr val="ED7D31"/>
                </a:solidFill>
                <a:latin typeface="微软雅黑" panose="020B0503020204020204" pitchFamily="34" charset="-122"/>
                <a:ea typeface="微软雅黑" panose="020B0503020204020204" pitchFamily="34" charset="-122"/>
              </a:rPr>
              <a:t>世纪初美国博德学院的帕卡德教授第一次将它与大学教育联系起来后，有越来越多的人热衷于对它进行研究和讨论。</a:t>
            </a:r>
            <a:endParaRPr lang="zh-CN" dirty="0">
              <a:solidFill>
                <a:srgbClr val="ED7D3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97161" y="2946400"/>
            <a:ext cx="2467325" cy="3391541"/>
          </a:xfrm>
          <a:prstGeom prst="rect">
            <a:avLst/>
          </a:prstGeom>
        </p:spPr>
      </p:pic>
      <p:sp>
        <p:nvSpPr>
          <p:cNvPr id="11" name="矩形 10"/>
          <p:cNvSpPr/>
          <p:nvPr/>
        </p:nvSpPr>
        <p:spPr>
          <a:xfrm>
            <a:off x="755373" y="2999085"/>
            <a:ext cx="7620001" cy="3373120"/>
          </a:xfrm>
          <a:prstGeom prst="rect">
            <a:avLst/>
          </a:prstGeom>
        </p:spPr>
        <p:txBody>
          <a:bodyPr vert="horz" lIns="91440" tIns="45720" rIns="91440" bIns="45720" rtlCol="0">
            <a:normAutofit fontScale="92500" lnSpcReduction="10000"/>
          </a:bodyPr>
          <a:lstStyle/>
          <a:p>
            <a:pPr marL="91440" indent="-91440">
              <a:spcBef>
                <a:spcPts val="1300"/>
              </a:spcBef>
              <a:buFont typeface="Arial" panose="020B0604020202020204" pitchFamily="34" charset="0"/>
              <a:buChar char=" "/>
            </a:pPr>
            <a:r>
              <a:rPr lang="zh-CN" altLang="en-US" sz="2400" dirty="0">
                <a:solidFill>
                  <a:schemeClr val="bg1"/>
                </a:solidFill>
                <a:latin typeface="微软雅黑" panose="020B0503020204020204" pitchFamily="34" charset="-122"/>
                <a:ea typeface="微软雅黑" panose="020B0503020204020204" pitchFamily="34" charset="-122"/>
              </a:rPr>
              <a:t>由马修</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阿诺德多方倡导的现代大学“通识教育”影响广泛，备受关注，逐步受到世界知名大学的认同。例如，较早开展自由教育的耶鲁大学倡导学生选修人文艺术课程；哈佛大学则在通识课中极力打造通识核心课程，在教育计划中倡导文理交叉；北京大学的“通识教育文库”与芝加哥大学的“名著课程计划”在通识教学中有异曲同工之妙，都试图把“全人类的文明经典”介绍给学生。台湾大学、台湾辅仁大学、香港中文大学等，在通识教育中，也试图增加学生知识的广度与深度，拓展学生视野，使学生兼备人文素养与科学素养，把学生培养成“全面发展的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3587" y="541866"/>
            <a:ext cx="3038475" cy="5401734"/>
          </a:xfrm>
          <a:prstGeom prst="rect">
            <a:avLst/>
          </a:prstGeom>
        </p:spPr>
      </p:pic>
      <p:sp>
        <p:nvSpPr>
          <p:cNvPr id="5" name="矩形 4"/>
          <p:cNvSpPr/>
          <p:nvPr/>
        </p:nvSpPr>
        <p:spPr>
          <a:xfrm>
            <a:off x="801686" y="4102100"/>
            <a:ext cx="3000375" cy="355600"/>
          </a:xfrm>
          <a:prstGeom prst="rect">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63587" y="6086385"/>
            <a:ext cx="3038474" cy="400110"/>
          </a:xfrm>
          <a:prstGeom prst="rect">
            <a:avLst/>
          </a:prstGeom>
          <a:noFill/>
        </p:spPr>
        <p:txBody>
          <a:bodyPr wrap="square" rtlCol="0">
            <a:spAutoFit/>
          </a:bodyPr>
          <a:lstStyle/>
          <a:p>
            <a:pPr algn="ctr"/>
            <a:r>
              <a:rPr lang="zh-CN" altLang="en-US" sz="2000" b="1" dirty="0">
                <a:solidFill>
                  <a:srgbClr val="FFC000"/>
                </a:solidFill>
              </a:rPr>
              <a:t>点击知识点进入学习界面</a:t>
            </a:r>
            <a:endParaRPr lang="zh-CN" altLang="en-US" sz="2000" b="1" dirty="0">
              <a:solidFill>
                <a:srgbClr val="FFC000"/>
              </a:solidFill>
            </a:endParaRPr>
          </a:p>
        </p:txBody>
      </p:sp>
      <p:sp>
        <p:nvSpPr>
          <p:cNvPr id="7" name="椭圆 6"/>
          <p:cNvSpPr/>
          <p:nvPr/>
        </p:nvSpPr>
        <p:spPr>
          <a:xfrm>
            <a:off x="3408360" y="4064000"/>
            <a:ext cx="431800" cy="431800"/>
          </a:xfrm>
          <a:prstGeom prst="ellipse">
            <a:avLst/>
          </a:prstGeom>
          <a:noFill/>
          <a:ln w="381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对话气泡: 椭圆形 7"/>
          <p:cNvSpPr/>
          <p:nvPr/>
        </p:nvSpPr>
        <p:spPr>
          <a:xfrm>
            <a:off x="3141660" y="3351258"/>
            <a:ext cx="1773240" cy="641350"/>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可以</a:t>
            </a:r>
            <a:r>
              <a:rPr lang="zh-CN" altLang="en-US" dirty="0" smtClean="0"/>
              <a:t>下载本地播放</a:t>
            </a:r>
            <a:endParaRPr lang="zh-CN" altLang="en-US"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1591" y="541866"/>
            <a:ext cx="3036962" cy="539904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3844" y="539174"/>
            <a:ext cx="3038476" cy="5401734"/>
          </a:xfrm>
          <a:prstGeom prst="rect">
            <a:avLst/>
          </a:prstGeom>
        </p:spPr>
      </p:pic>
      <p:sp>
        <p:nvSpPr>
          <p:cNvPr id="11" name="文本框 10"/>
          <p:cNvSpPr txBox="1"/>
          <p:nvPr/>
        </p:nvSpPr>
        <p:spPr>
          <a:xfrm>
            <a:off x="5130079" y="6086385"/>
            <a:ext cx="3038474" cy="400110"/>
          </a:xfrm>
          <a:prstGeom prst="rect">
            <a:avLst/>
          </a:prstGeom>
          <a:noFill/>
        </p:spPr>
        <p:txBody>
          <a:bodyPr wrap="square" rtlCol="0">
            <a:spAutoFit/>
          </a:bodyPr>
          <a:lstStyle/>
          <a:p>
            <a:pPr algn="ctr"/>
            <a:r>
              <a:rPr lang="zh-CN" altLang="en-US" sz="2000" b="1" dirty="0">
                <a:solidFill>
                  <a:srgbClr val="FFC000"/>
                </a:solidFill>
              </a:rPr>
              <a:t>观看课程视频</a:t>
            </a:r>
            <a:endParaRPr lang="zh-CN" altLang="en-US" sz="2000" b="1" dirty="0">
              <a:solidFill>
                <a:srgbClr val="FFC000"/>
              </a:solidFill>
            </a:endParaRPr>
          </a:p>
        </p:txBody>
      </p:sp>
      <p:sp>
        <p:nvSpPr>
          <p:cNvPr id="12" name="文本框 11"/>
          <p:cNvSpPr txBox="1"/>
          <p:nvPr/>
        </p:nvSpPr>
        <p:spPr>
          <a:xfrm>
            <a:off x="8613846" y="6086385"/>
            <a:ext cx="3038474" cy="400110"/>
          </a:xfrm>
          <a:prstGeom prst="rect">
            <a:avLst/>
          </a:prstGeom>
          <a:noFill/>
        </p:spPr>
        <p:txBody>
          <a:bodyPr wrap="square" rtlCol="0">
            <a:spAutoFit/>
          </a:bodyPr>
          <a:lstStyle/>
          <a:p>
            <a:pPr algn="ctr"/>
            <a:r>
              <a:rPr lang="zh-CN" altLang="en-US" sz="2000" b="1" dirty="0">
                <a:solidFill>
                  <a:srgbClr val="FFC000"/>
                </a:solidFill>
              </a:rPr>
              <a:t>完成章节测验</a:t>
            </a:r>
            <a:endParaRPr lang="zh-CN" altLang="en-US" sz="2000" b="1" dirty="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0070C0"/>
                </a:solidFill>
                <a:latin typeface="微软雅黑" panose="020B0503020204020204" pitchFamily="34" charset="-122"/>
                <a:ea typeface="微软雅黑" panose="020B0503020204020204" pitchFamily="34" charset="-122"/>
              </a:rPr>
              <a:t>学习通</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随身携带的数字教育资源库</a:t>
            </a:r>
            <a:endParaRPr lang="zh-CN" altLang="en-US" b="1" dirty="0">
              <a:solidFill>
                <a:srgbClr val="0070C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2919" y="1386443"/>
            <a:ext cx="2537024" cy="4512121"/>
          </a:xfrm>
          <a:prstGeom prst="rect">
            <a:avLst/>
          </a:prstGeom>
          <a:ln>
            <a:noFill/>
          </a:ln>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684" y="1570417"/>
            <a:ext cx="2707548" cy="452634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769" y="1726464"/>
            <a:ext cx="2551554" cy="4535472"/>
          </a:xfrm>
          <a:prstGeom prst="rect">
            <a:avLst/>
          </a:prstGeom>
          <a:ln>
            <a:no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042" y="1902761"/>
            <a:ext cx="2554473" cy="4540675"/>
          </a:xfrm>
          <a:prstGeom prst="rect">
            <a:avLst/>
          </a:prstGeom>
          <a:ln>
            <a:noFill/>
          </a:ln>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868" y="2089822"/>
            <a:ext cx="2549804" cy="4529911"/>
          </a:xfrm>
          <a:prstGeom prst="rect">
            <a:avLst/>
          </a:prstGeom>
          <a:ln>
            <a:noFill/>
          </a:ln>
        </p:spPr>
      </p:pic>
      <p:sp>
        <p:nvSpPr>
          <p:cNvPr id="9" name="文本框 8"/>
          <p:cNvSpPr txBox="1"/>
          <p:nvPr/>
        </p:nvSpPr>
        <p:spPr>
          <a:xfrm>
            <a:off x="7895967" y="2819181"/>
            <a:ext cx="3954162" cy="2062103"/>
          </a:xfrm>
          <a:prstGeom prst="rect">
            <a:avLst/>
          </a:prstGeom>
          <a:noFill/>
        </p:spPr>
        <p:txBody>
          <a:bodyPr wrap="square" rtlCol="0">
            <a:spAutoFit/>
          </a:bodyPr>
          <a:lstStyle/>
          <a:p>
            <a:r>
              <a:rPr lang="en-US" altLang="zh-CN" sz="3200" b="1" dirty="0">
                <a:solidFill>
                  <a:srgbClr val="C00000"/>
                </a:solidFill>
              </a:rPr>
              <a:t>200</a:t>
            </a:r>
            <a:r>
              <a:rPr lang="zh-CN" altLang="en-US" sz="3200" b="1" dirty="0">
                <a:solidFill>
                  <a:srgbClr val="C00000"/>
                </a:solidFill>
              </a:rPr>
              <a:t>余万册</a:t>
            </a:r>
            <a:r>
              <a:rPr lang="zh-CN" altLang="en-US" sz="3200" dirty="0">
                <a:solidFill>
                  <a:srgbClr val="FFC000"/>
                </a:solidFill>
              </a:rPr>
              <a:t>电子图书</a:t>
            </a:r>
            <a:endParaRPr lang="en-US" altLang="zh-CN" sz="3200" dirty="0">
              <a:solidFill>
                <a:srgbClr val="FFC000"/>
              </a:solidFill>
            </a:endParaRPr>
          </a:p>
          <a:p>
            <a:r>
              <a:rPr lang="en-US" altLang="zh-CN" sz="3200" b="1" dirty="0">
                <a:solidFill>
                  <a:srgbClr val="C00000"/>
                </a:solidFill>
              </a:rPr>
              <a:t>16</a:t>
            </a:r>
            <a:r>
              <a:rPr lang="zh-CN" altLang="en-US" sz="3200" b="1" dirty="0">
                <a:solidFill>
                  <a:srgbClr val="C00000"/>
                </a:solidFill>
              </a:rPr>
              <a:t>万集</a:t>
            </a:r>
            <a:r>
              <a:rPr lang="zh-CN" altLang="en-US" sz="3200" dirty="0">
                <a:solidFill>
                  <a:srgbClr val="FFC000"/>
                </a:solidFill>
              </a:rPr>
              <a:t>学术视频</a:t>
            </a:r>
            <a:endParaRPr lang="en-US" altLang="zh-CN" sz="3200" dirty="0">
              <a:solidFill>
                <a:srgbClr val="FFC000"/>
              </a:solidFill>
            </a:endParaRPr>
          </a:p>
          <a:p>
            <a:r>
              <a:rPr lang="zh-CN" altLang="en-US" sz="3200" b="1" dirty="0">
                <a:solidFill>
                  <a:srgbClr val="C00000"/>
                </a:solidFill>
              </a:rPr>
              <a:t>数千种</a:t>
            </a:r>
            <a:r>
              <a:rPr lang="zh-CN" altLang="en-US" sz="3200" dirty="0">
                <a:solidFill>
                  <a:srgbClr val="FFC000"/>
                </a:solidFill>
              </a:rPr>
              <a:t>报刊订阅</a:t>
            </a:r>
            <a:endParaRPr lang="en-US" altLang="zh-CN" sz="3200" dirty="0">
              <a:solidFill>
                <a:srgbClr val="FFC000"/>
              </a:solidFill>
            </a:endParaRPr>
          </a:p>
          <a:p>
            <a:r>
              <a:rPr lang="zh-CN" altLang="en-US" sz="3200" b="1" dirty="0">
                <a:solidFill>
                  <a:srgbClr val="C00000"/>
                </a:solidFill>
              </a:rPr>
              <a:t>数以万计</a:t>
            </a:r>
            <a:r>
              <a:rPr lang="zh-CN" altLang="en-US" sz="3200" dirty="0">
                <a:solidFill>
                  <a:srgbClr val="FFC000"/>
                </a:solidFill>
              </a:rPr>
              <a:t>的个性专题</a:t>
            </a:r>
            <a:endParaRPr lang="zh-CN" altLang="en-US" sz="3200" dirty="0">
              <a:solidFill>
                <a:srgbClr val="FFC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0070C0"/>
                </a:solidFill>
                <a:latin typeface="微软雅黑" panose="020B0503020204020204" pitchFamily="34" charset="-122"/>
                <a:ea typeface="微软雅黑" panose="020B0503020204020204" pitchFamily="34" charset="-122"/>
              </a:rPr>
              <a:t>学习通</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直播互动的利器</a:t>
            </a:r>
            <a:endParaRPr lang="zh-CN" altLang="en-US" b="1"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srcRect t="-474" b="2"/>
          <a:stretch>
            <a:fillRect/>
          </a:stretch>
        </p:blipFill>
        <p:spPr>
          <a:xfrm>
            <a:off x="509400" y="1495374"/>
            <a:ext cx="2755267" cy="4606115"/>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9631" y="1495374"/>
            <a:ext cx="2590940" cy="4606116"/>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679" y="1495376"/>
            <a:ext cx="2590940" cy="460611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7583" y="1495372"/>
            <a:ext cx="2590941" cy="4606117"/>
          </a:xfrm>
          <a:prstGeom prst="rect">
            <a:avLst/>
          </a:prstGeom>
        </p:spPr>
      </p:pic>
      <p:sp>
        <p:nvSpPr>
          <p:cNvPr id="13" name="文本框 12"/>
          <p:cNvSpPr txBox="1"/>
          <p:nvPr/>
        </p:nvSpPr>
        <p:spPr>
          <a:xfrm>
            <a:off x="509400" y="6240162"/>
            <a:ext cx="2755266" cy="369332"/>
          </a:xfrm>
          <a:prstGeom prst="rect">
            <a:avLst/>
          </a:prstGeom>
          <a:noFill/>
        </p:spPr>
        <p:txBody>
          <a:bodyPr wrap="square" rtlCol="0">
            <a:spAutoFit/>
          </a:bodyPr>
          <a:lstStyle/>
          <a:p>
            <a:pPr algn="ctr"/>
            <a:r>
              <a:rPr lang="zh-CN" altLang="en-US" dirty="0">
                <a:solidFill>
                  <a:srgbClr val="FFC000"/>
                </a:solidFill>
              </a:rPr>
              <a:t>尔雅名师直播</a:t>
            </a:r>
            <a:endParaRPr lang="zh-CN" altLang="en-US" dirty="0">
              <a:solidFill>
                <a:srgbClr val="FFC000"/>
              </a:solidFill>
            </a:endParaRPr>
          </a:p>
        </p:txBody>
      </p:sp>
      <p:sp>
        <p:nvSpPr>
          <p:cNvPr id="14" name="文本框 13"/>
          <p:cNvSpPr txBox="1"/>
          <p:nvPr/>
        </p:nvSpPr>
        <p:spPr>
          <a:xfrm>
            <a:off x="3439516" y="6240162"/>
            <a:ext cx="2755266" cy="369332"/>
          </a:xfrm>
          <a:prstGeom prst="rect">
            <a:avLst/>
          </a:prstGeom>
          <a:noFill/>
        </p:spPr>
        <p:txBody>
          <a:bodyPr wrap="square" rtlCol="0">
            <a:spAutoFit/>
          </a:bodyPr>
          <a:lstStyle/>
          <a:p>
            <a:pPr algn="ctr"/>
            <a:r>
              <a:rPr lang="zh-CN" altLang="en-US" dirty="0">
                <a:solidFill>
                  <a:srgbClr val="FFC000"/>
                </a:solidFill>
              </a:rPr>
              <a:t>丰富的直播频道</a:t>
            </a:r>
            <a:endParaRPr lang="zh-CN" altLang="en-US" dirty="0">
              <a:solidFill>
                <a:srgbClr val="FFC000"/>
              </a:solidFill>
            </a:endParaRPr>
          </a:p>
        </p:txBody>
      </p:sp>
      <p:sp>
        <p:nvSpPr>
          <p:cNvPr id="15" name="文本框 14"/>
          <p:cNvSpPr txBox="1"/>
          <p:nvPr/>
        </p:nvSpPr>
        <p:spPr>
          <a:xfrm>
            <a:off x="6287468" y="6240162"/>
            <a:ext cx="2755266" cy="369332"/>
          </a:xfrm>
          <a:prstGeom prst="rect">
            <a:avLst/>
          </a:prstGeom>
          <a:noFill/>
        </p:spPr>
        <p:txBody>
          <a:bodyPr wrap="square" rtlCol="0">
            <a:spAutoFit/>
          </a:bodyPr>
          <a:lstStyle/>
          <a:p>
            <a:pPr algn="ctr"/>
            <a:r>
              <a:rPr lang="zh-CN" altLang="en-US" dirty="0">
                <a:solidFill>
                  <a:srgbClr val="FFC000"/>
                </a:solidFill>
              </a:rPr>
              <a:t>名师讲座直播</a:t>
            </a:r>
            <a:endParaRPr lang="zh-CN" altLang="en-US" dirty="0">
              <a:solidFill>
                <a:srgbClr val="FFC000"/>
              </a:solidFill>
            </a:endParaRPr>
          </a:p>
        </p:txBody>
      </p:sp>
      <p:sp>
        <p:nvSpPr>
          <p:cNvPr id="16" name="文本框 15"/>
          <p:cNvSpPr txBox="1"/>
          <p:nvPr/>
        </p:nvSpPr>
        <p:spPr>
          <a:xfrm>
            <a:off x="9135420" y="6240162"/>
            <a:ext cx="2755266" cy="369332"/>
          </a:xfrm>
          <a:prstGeom prst="rect">
            <a:avLst/>
          </a:prstGeom>
          <a:noFill/>
        </p:spPr>
        <p:txBody>
          <a:bodyPr wrap="square" rtlCol="0">
            <a:spAutoFit/>
          </a:bodyPr>
          <a:lstStyle/>
          <a:p>
            <a:pPr algn="ctr"/>
            <a:r>
              <a:rPr lang="zh-CN" altLang="en-US" dirty="0">
                <a:solidFill>
                  <a:srgbClr val="FFC000"/>
                </a:solidFill>
              </a:rPr>
              <a:t>多样的互动方式</a:t>
            </a:r>
            <a:endParaRPr lang="zh-CN" altLang="en-US" dirty="0">
              <a:solidFill>
                <a:srgbClr val="FFC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0070C0"/>
                </a:solidFill>
                <a:latin typeface="微软雅黑" panose="020B0503020204020204" pitchFamily="34" charset="-122"/>
                <a:ea typeface="微软雅黑" panose="020B0503020204020204" pitchFamily="34" charset="-122"/>
              </a:rPr>
              <a:t>学习通</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找到志同道合的伙伴</a:t>
            </a:r>
            <a:endParaRPr lang="zh-CN" altLang="en-US" b="1" dirty="0">
              <a:solidFill>
                <a:srgbClr val="0070C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0051" y="1457651"/>
            <a:ext cx="2554455" cy="4543157"/>
          </a:xfrm>
          <a:prstGeom prst="rect">
            <a:avLst/>
          </a:prstGeom>
          <a:ln w="3175">
            <a:solidFill>
              <a:schemeClr val="bg2"/>
            </a:solidFill>
          </a:ln>
        </p:spPr>
      </p:pic>
      <p:sp>
        <p:nvSpPr>
          <p:cNvPr id="18" name="文本框 304"/>
          <p:cNvSpPr>
            <a:spLocks noChangeArrowheads="1"/>
          </p:cNvSpPr>
          <p:nvPr/>
        </p:nvSpPr>
        <p:spPr bwMode="auto">
          <a:xfrm>
            <a:off x="224905" y="6220106"/>
            <a:ext cx="3040386" cy="369332"/>
          </a:xfrm>
          <a:prstGeom prst="rect">
            <a:avLst/>
          </a:prstGeom>
          <a:noFill/>
          <a:ln>
            <a:noFill/>
          </a:ln>
        </p:spPr>
        <p:txBody>
          <a:bodyPr wrap="square">
            <a:spAutoFit/>
          </a:bodyPr>
          <a:lstStyle/>
          <a:p>
            <a:pPr algn="ctr"/>
            <a:r>
              <a:rPr lang="zh-CN" altLang="en-US" b="1" dirty="0">
                <a:solidFill>
                  <a:srgbClr val="FFC000"/>
                </a:solidFill>
                <a:latin typeface="微软雅黑 Light" panose="020B0502040204020203" pitchFamily="34" charset="-122"/>
                <a:ea typeface="微软雅黑 Light" panose="020B0502040204020203" pitchFamily="34" charset="-122"/>
                <a:sym typeface="宋体" panose="02010600030101010101" pitchFamily="2" charset="-122"/>
              </a:rPr>
              <a:t>笔 记</a:t>
            </a:r>
            <a:endParaRPr lang="zh-CN" altLang="en-US" b="1" dirty="0">
              <a:solidFill>
                <a:srgbClr val="FFC000"/>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291" y="1457651"/>
            <a:ext cx="2568751" cy="4543157"/>
          </a:xfrm>
          <a:prstGeom prst="rect">
            <a:avLst/>
          </a:prstGeom>
          <a:ln w="3175">
            <a:solidFill>
              <a:schemeClr val="bg2"/>
            </a:solidFill>
          </a:ln>
        </p:spPr>
      </p:pic>
      <p:sp>
        <p:nvSpPr>
          <p:cNvPr id="20" name="文本框 304"/>
          <p:cNvSpPr>
            <a:spLocks noChangeArrowheads="1"/>
          </p:cNvSpPr>
          <p:nvPr/>
        </p:nvSpPr>
        <p:spPr bwMode="auto">
          <a:xfrm>
            <a:off x="2986406" y="6220106"/>
            <a:ext cx="3040386" cy="369332"/>
          </a:xfrm>
          <a:prstGeom prst="rect">
            <a:avLst/>
          </a:prstGeom>
          <a:noFill/>
          <a:ln>
            <a:noFill/>
          </a:ln>
        </p:spPr>
        <p:txBody>
          <a:bodyPr wrap="square">
            <a:spAutoFit/>
          </a:bodyPr>
          <a:lstStyle/>
          <a:p>
            <a:pPr algn="ctr"/>
            <a:r>
              <a:rPr lang="zh-CN" altLang="en-US" b="1" dirty="0">
                <a:solidFill>
                  <a:srgbClr val="FFC000"/>
                </a:solidFill>
                <a:latin typeface="微软雅黑 Light" panose="020B0502040204020203" pitchFamily="34" charset="-122"/>
                <a:ea typeface="微软雅黑 Light" panose="020B0502040204020203" pitchFamily="34" charset="-122"/>
                <a:sym typeface="宋体" panose="02010600030101010101" pitchFamily="2" charset="-122"/>
              </a:rPr>
              <a:t>小 组</a:t>
            </a:r>
            <a:endParaRPr lang="zh-CN" altLang="en-US" b="1" dirty="0">
              <a:solidFill>
                <a:srgbClr val="FFC000"/>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4827" y="1457650"/>
            <a:ext cx="2555526" cy="4543157"/>
          </a:xfrm>
          <a:prstGeom prst="rect">
            <a:avLst/>
          </a:prstGeom>
        </p:spPr>
      </p:pic>
      <p:sp>
        <p:nvSpPr>
          <p:cNvPr id="22" name="文本框 304"/>
          <p:cNvSpPr>
            <a:spLocks noChangeArrowheads="1"/>
          </p:cNvSpPr>
          <p:nvPr/>
        </p:nvSpPr>
        <p:spPr bwMode="auto">
          <a:xfrm>
            <a:off x="5875014" y="6220106"/>
            <a:ext cx="3040386" cy="369332"/>
          </a:xfrm>
          <a:prstGeom prst="rect">
            <a:avLst/>
          </a:prstGeom>
          <a:noFill/>
          <a:ln>
            <a:noFill/>
          </a:ln>
        </p:spPr>
        <p:txBody>
          <a:bodyPr wrap="square">
            <a:spAutoFit/>
          </a:bodyPr>
          <a:lstStyle/>
          <a:p>
            <a:pPr algn="ctr"/>
            <a:r>
              <a:rPr lang="zh-CN" altLang="en-US" b="1" dirty="0">
                <a:solidFill>
                  <a:srgbClr val="FFC000"/>
                </a:solidFill>
                <a:latin typeface="微软雅黑 Light" panose="020B0502040204020203" pitchFamily="34" charset="-122"/>
                <a:ea typeface="微软雅黑 Light" panose="020B0502040204020203" pitchFamily="34" charset="-122"/>
                <a:sym typeface="宋体" panose="02010600030101010101" pitchFamily="2" charset="-122"/>
              </a:rPr>
              <a:t>群聊</a:t>
            </a:r>
            <a:endParaRPr lang="zh-CN" altLang="en-US" b="1" dirty="0">
              <a:solidFill>
                <a:srgbClr val="FFC000"/>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4" name="矩形 3"/>
          <p:cNvSpPr/>
          <p:nvPr/>
        </p:nvSpPr>
        <p:spPr>
          <a:xfrm>
            <a:off x="9091092" y="1860588"/>
            <a:ext cx="2589582" cy="3970318"/>
          </a:xfrm>
          <a:prstGeom prst="rect">
            <a:avLst/>
          </a:prstGeom>
        </p:spPr>
        <p:txBody>
          <a:bodyPr wrap="square">
            <a:spAutoFit/>
          </a:bodyPr>
          <a:lstStyle/>
          <a:p>
            <a:r>
              <a:rPr lang="zh-CN" altLang="en-US" sz="3600" b="1" dirty="0">
                <a:solidFill>
                  <a:srgbClr val="FFC000"/>
                </a:solidFill>
              </a:rPr>
              <a:t>爱好学习的你从不孤独</a:t>
            </a:r>
            <a:r>
              <a:rPr lang="zh-CN" altLang="en-US" sz="3600" b="1" dirty="0">
                <a:solidFill>
                  <a:srgbClr val="C00000"/>
                </a:solidFill>
              </a:rPr>
              <a:t>实现更大范围的信息资源创造、分享和基于学习的社交</a:t>
            </a:r>
            <a:endParaRPr lang="en-US" altLang="zh-CN" sz="36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217657" y="1304253"/>
            <a:ext cx="1292662" cy="4985340"/>
          </a:xfrm>
          <a:prstGeom prst="rect">
            <a:avLst/>
          </a:prstGeom>
          <a:noFill/>
        </p:spPr>
        <p:txBody>
          <a:bodyPr vert="eaVert" wrap="square" rtlCol="0">
            <a:spAutoFit/>
          </a:bodyPr>
          <a:lstStyle/>
          <a:p>
            <a:r>
              <a:rPr lang="zh-CN" altLang="en-US" sz="3600" dirty="0">
                <a:solidFill>
                  <a:srgbClr val="FFC000"/>
                </a:solidFill>
                <a:latin typeface="方正舒体" panose="02010601030101010101" pitchFamily="2" charset="-122"/>
                <a:ea typeface="方正舒体" panose="02010601030101010101" pitchFamily="2" charset="-122"/>
              </a:rPr>
              <a:t>让精神的口袋和物质的口袋</a:t>
            </a:r>
            <a:r>
              <a:rPr lang="zh-CN" altLang="en-US" sz="3600" dirty="0" smtClean="0">
                <a:solidFill>
                  <a:srgbClr val="FFC000"/>
                </a:solidFill>
                <a:latin typeface="方正舒体" panose="02010601030101010101" pitchFamily="2" charset="-122"/>
                <a:ea typeface="方正舒体" panose="02010601030101010101" pitchFamily="2" charset="-122"/>
              </a:rPr>
              <a:t>一起饱满</a:t>
            </a:r>
            <a:r>
              <a:rPr lang="zh-CN" altLang="en-US" sz="3600" dirty="0">
                <a:solidFill>
                  <a:srgbClr val="FFC000"/>
                </a:solidFill>
                <a:latin typeface="方正舒体" panose="02010601030101010101" pitchFamily="2" charset="-122"/>
                <a:ea typeface="方正舒体" panose="02010601030101010101" pitchFamily="2" charset="-122"/>
              </a:rPr>
              <a:t>起来！！</a:t>
            </a:r>
            <a:endParaRPr lang="zh-CN" altLang="en-US" sz="3600" dirty="0">
              <a:solidFill>
                <a:srgbClr val="FFC000"/>
              </a:solidFill>
              <a:latin typeface="方正舒体" panose="02010601030101010101" pitchFamily="2" charset="-122"/>
              <a:ea typeface="方正舒体" panose="02010601030101010101" pitchFamily="2" charset="-122"/>
            </a:endParaRPr>
          </a:p>
        </p:txBody>
      </p:sp>
      <p:sp>
        <p:nvSpPr>
          <p:cNvPr id="6" name="文本框 5"/>
          <p:cNvSpPr txBox="1"/>
          <p:nvPr/>
        </p:nvSpPr>
        <p:spPr>
          <a:xfrm>
            <a:off x="6065787" y="4166621"/>
            <a:ext cx="3951202" cy="1754326"/>
          </a:xfrm>
          <a:prstGeom prst="rect">
            <a:avLst/>
          </a:prstGeom>
          <a:noFill/>
        </p:spPr>
        <p:txBody>
          <a:bodyPr wrap="square" rtlCol="0">
            <a:spAutoFit/>
          </a:bodyPr>
          <a:lstStyle/>
          <a:p>
            <a:r>
              <a:rPr lang="en-US" altLang="zh-CN" sz="3600" dirty="0">
                <a:solidFill>
                  <a:srgbClr val="C00000"/>
                </a:solidFill>
              </a:rPr>
              <a:t>1</a:t>
            </a:r>
            <a:r>
              <a:rPr lang="zh-CN" altLang="en-US" sz="3600" dirty="0">
                <a:solidFill>
                  <a:srgbClr val="C00000"/>
                </a:solidFill>
              </a:rPr>
              <a:t>、尔雅学习鼓励</a:t>
            </a:r>
            <a:endParaRPr lang="en-US" altLang="zh-CN" sz="3600" dirty="0">
              <a:solidFill>
                <a:srgbClr val="C00000"/>
              </a:solidFill>
            </a:endParaRPr>
          </a:p>
          <a:p>
            <a:r>
              <a:rPr lang="en-US" altLang="zh-CN" sz="3600" dirty="0">
                <a:solidFill>
                  <a:srgbClr val="C00000"/>
                </a:solidFill>
              </a:rPr>
              <a:t>2</a:t>
            </a:r>
            <a:r>
              <a:rPr lang="zh-CN" altLang="en-US" sz="3600" dirty="0">
                <a:solidFill>
                  <a:srgbClr val="C00000"/>
                </a:solidFill>
              </a:rPr>
              <a:t>、专题创作激励</a:t>
            </a:r>
            <a:endParaRPr lang="en-US" altLang="zh-CN" sz="3600" dirty="0">
              <a:solidFill>
                <a:srgbClr val="C00000"/>
              </a:solidFill>
            </a:endParaRPr>
          </a:p>
          <a:p>
            <a:r>
              <a:rPr lang="en-US" altLang="zh-CN" sz="3600" dirty="0">
                <a:solidFill>
                  <a:srgbClr val="C00000"/>
                </a:solidFill>
              </a:rPr>
              <a:t>3</a:t>
            </a:r>
            <a:r>
              <a:rPr lang="zh-CN" altLang="en-US" sz="3600" dirty="0">
                <a:solidFill>
                  <a:srgbClr val="C00000"/>
                </a:solidFill>
              </a:rPr>
              <a:t>、打赏机制</a:t>
            </a:r>
            <a:endParaRPr lang="en-US" altLang="zh-CN" sz="3600" dirty="0">
              <a:solidFill>
                <a:srgbClr val="C00000"/>
              </a:solidFill>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964" r="458" b="27027"/>
          <a:stretch>
            <a:fillRect/>
          </a:stretch>
        </p:blipFill>
        <p:spPr>
          <a:xfrm>
            <a:off x="732009" y="444846"/>
            <a:ext cx="4939743" cy="6088039"/>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423" b="53153"/>
          <a:stretch>
            <a:fillRect/>
          </a:stretch>
        </p:blipFill>
        <p:spPr>
          <a:xfrm>
            <a:off x="5872420" y="444846"/>
            <a:ext cx="3951202" cy="297798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C00000"/>
                </a:solidFill>
              </a:rPr>
              <a:t>尔雅学习重要警示</a:t>
            </a:r>
            <a:endParaRPr lang="zh-CN" altLang="en-US" b="1" dirty="0">
              <a:solidFill>
                <a:srgbClr val="C00000"/>
              </a:solidFill>
            </a:endParaRPr>
          </a:p>
        </p:txBody>
      </p:sp>
      <p:sp>
        <p:nvSpPr>
          <p:cNvPr id="3" name="内容占位符 2"/>
          <p:cNvSpPr>
            <a:spLocks noGrp="1"/>
          </p:cNvSpPr>
          <p:nvPr>
            <p:ph idx="1"/>
          </p:nvPr>
        </p:nvSpPr>
        <p:spPr>
          <a:xfrm>
            <a:off x="838200" y="1800225"/>
            <a:ext cx="10515600" cy="4351338"/>
          </a:xfrm>
        </p:spPr>
        <p:txBody>
          <a:bodyPr/>
          <a:lstStyle/>
          <a:p>
            <a:r>
              <a:rPr lang="zh-CN" altLang="en-US" dirty="0">
                <a:solidFill>
                  <a:srgbClr val="92D050"/>
                </a:solidFill>
              </a:rPr>
              <a:t>各位同学应该认真学习尔雅课程，科学合理安排学习时间，及时完成任务，积极参加活动，争取优异成绩</a:t>
            </a:r>
            <a:r>
              <a:rPr lang="zh-CN" altLang="en-US" dirty="0" smtClean="0">
                <a:solidFill>
                  <a:srgbClr val="92D050"/>
                </a:solidFill>
              </a:rPr>
              <a:t>。</a:t>
            </a:r>
            <a:endParaRPr lang="en-US" altLang="zh-CN" dirty="0" smtClean="0">
              <a:solidFill>
                <a:srgbClr val="92D050"/>
              </a:solidFill>
            </a:endParaRPr>
          </a:p>
          <a:p>
            <a:endParaRPr lang="en-US" altLang="zh-CN" dirty="0">
              <a:solidFill>
                <a:srgbClr val="92D050"/>
              </a:solidFill>
            </a:endParaRPr>
          </a:p>
          <a:p>
            <a:r>
              <a:rPr lang="zh-CN" altLang="en-US" dirty="0">
                <a:solidFill>
                  <a:srgbClr val="92D050"/>
                </a:solidFill>
              </a:rPr>
              <a:t>坚持诚信学习，维护良好风气</a:t>
            </a:r>
            <a:r>
              <a:rPr lang="zh-CN" altLang="en-US" dirty="0" smtClean="0">
                <a:solidFill>
                  <a:srgbClr val="92D050"/>
                </a:solidFill>
              </a:rPr>
              <a:t>。尔</a:t>
            </a:r>
            <a:r>
              <a:rPr lang="zh-CN" altLang="en-US" dirty="0">
                <a:solidFill>
                  <a:srgbClr val="92D050"/>
                </a:solidFill>
              </a:rPr>
              <a:t>雅公司对不诚信学习者将采取记录不良学习行为、清空学习进度、封禁帐号等惩处措施，并定期向学校提交作弊学生名单，由学校根据相关校规校纪惩处</a:t>
            </a:r>
            <a:r>
              <a:rPr lang="zh-CN" altLang="en-US" dirty="0" smtClean="0">
                <a:solidFill>
                  <a:srgbClr val="92D050"/>
                </a:solidFill>
              </a:rPr>
              <a:t>。</a:t>
            </a:r>
            <a:endParaRPr lang="en-US" altLang="zh-CN" dirty="0" smtClean="0">
              <a:solidFill>
                <a:srgbClr val="92D050"/>
              </a:solidFill>
            </a:endParaRPr>
          </a:p>
          <a:p>
            <a:endParaRPr lang="en-US" altLang="zh-CN" dirty="0">
              <a:solidFill>
                <a:srgbClr val="92D050"/>
              </a:solidFill>
            </a:endParaRPr>
          </a:p>
          <a:p>
            <a:r>
              <a:rPr lang="zh-CN" altLang="en-US" dirty="0" smtClean="0">
                <a:solidFill>
                  <a:srgbClr val="92D050"/>
                </a:solidFill>
              </a:rPr>
              <a:t>遵守</a:t>
            </a:r>
            <a:r>
              <a:rPr lang="zh-CN" altLang="en-US" dirty="0">
                <a:solidFill>
                  <a:srgbClr val="92D050"/>
                </a:solidFill>
              </a:rPr>
              <a:t>国家相关法律法规规定，不得在任何评论区发布不负责任的言论，违者将被依法追究责任。</a:t>
            </a:r>
            <a:endParaRPr lang="zh-CN" altLang="en-US" dirty="0">
              <a:solidFill>
                <a:srgbClr val="92D05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rya.mooc.chaoxing.com/template/school/eryanew/img/erya.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54935" y="1975794"/>
            <a:ext cx="2373270" cy="237327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2"/>
          <a:stretch>
            <a:fillRect/>
          </a:stretch>
        </p:blipFill>
        <p:spPr>
          <a:xfrm>
            <a:off x="2854410" y="1976567"/>
            <a:ext cx="2372497" cy="2372497"/>
          </a:xfrm>
          <a:prstGeom prst="rect">
            <a:avLst/>
          </a:prstGeom>
        </p:spPr>
      </p:pic>
      <p:sp>
        <p:nvSpPr>
          <p:cNvPr id="3" name="文本框 2"/>
          <p:cNvSpPr txBox="1"/>
          <p:nvPr/>
        </p:nvSpPr>
        <p:spPr>
          <a:xfrm>
            <a:off x="2613452" y="4472632"/>
            <a:ext cx="2854411" cy="369332"/>
          </a:xfrm>
          <a:prstGeom prst="rect">
            <a:avLst/>
          </a:prstGeom>
          <a:noFill/>
        </p:spPr>
        <p:txBody>
          <a:bodyPr wrap="square" rtlCol="0">
            <a:spAutoFit/>
          </a:bodyPr>
          <a:lstStyle/>
          <a:p>
            <a:pPr algn="ctr"/>
            <a:r>
              <a:rPr lang="zh-CN" altLang="en-US" b="1" dirty="0">
                <a:solidFill>
                  <a:srgbClr val="0070C0"/>
                </a:solidFill>
              </a:rPr>
              <a:t>超星学习通</a:t>
            </a:r>
            <a:endParaRPr lang="zh-CN" altLang="en-US" b="1" dirty="0">
              <a:solidFill>
                <a:srgbClr val="0070C0"/>
              </a:solidFill>
            </a:endParaRPr>
          </a:p>
        </p:txBody>
      </p:sp>
      <p:sp>
        <p:nvSpPr>
          <p:cNvPr id="6" name="文本框 5"/>
          <p:cNvSpPr txBox="1"/>
          <p:nvPr/>
        </p:nvSpPr>
        <p:spPr>
          <a:xfrm>
            <a:off x="6814364" y="4472632"/>
            <a:ext cx="2854411" cy="369332"/>
          </a:xfrm>
          <a:prstGeom prst="rect">
            <a:avLst/>
          </a:prstGeom>
          <a:noFill/>
        </p:spPr>
        <p:txBody>
          <a:bodyPr wrap="square" rtlCol="0">
            <a:spAutoFit/>
          </a:bodyPr>
          <a:lstStyle/>
          <a:p>
            <a:pPr algn="ctr"/>
            <a:r>
              <a:rPr lang="zh-CN" altLang="en-US" b="1" dirty="0">
                <a:solidFill>
                  <a:srgbClr val="0070C0"/>
                </a:solidFill>
              </a:rPr>
              <a:t>超星尔雅微信公众号</a:t>
            </a:r>
            <a:endParaRPr lang="zh-CN" altLang="en-US"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5147" y="871945"/>
            <a:ext cx="10781853" cy="1771767"/>
          </a:xfrm>
        </p:spPr>
        <p:txBody>
          <a:bodyPr wrap="square">
            <a:spAutoFit/>
          </a:bodyPr>
          <a:lstStyle/>
          <a:p>
            <a:pPr marL="0" indent="0">
              <a:buNone/>
            </a:pPr>
            <a:r>
              <a:rPr lang="en-US" altLang="zh-CN" dirty="0">
                <a:solidFill>
                  <a:srgbClr val="ED7D31"/>
                </a:solidFill>
                <a:latin typeface="微软雅黑" panose="020B0503020204020204" pitchFamily="34" charset="-122"/>
                <a:ea typeface="微软雅黑" panose="020B0503020204020204" pitchFamily="34" charset="-122"/>
              </a:rPr>
              <a:t>       </a:t>
            </a:r>
            <a:r>
              <a:rPr lang="zh-CN" altLang="en-US" dirty="0">
                <a:solidFill>
                  <a:srgbClr val="ED7D31"/>
                </a:solidFill>
                <a:latin typeface="微软雅黑" panose="020B0503020204020204" pitchFamily="34" charset="-122"/>
                <a:ea typeface="微软雅黑" panose="020B0503020204020204" pitchFamily="34" charset="-122"/>
              </a:rPr>
              <a:t>“ 通识教育问题的核心在于自由传统和人文传统的传递。无论是单纯的信息获取，还是具体的技能和才干的发展，都不能给予我们维持文明社会所必需的广泛的思想基础。” </a:t>
            </a:r>
            <a:endParaRPr lang="en-US" altLang="zh-CN" dirty="0">
              <a:solidFill>
                <a:srgbClr val="ED7D31"/>
              </a:solidFill>
              <a:latin typeface="微软雅黑" panose="020B0503020204020204" pitchFamily="34" charset="-122"/>
              <a:ea typeface="微软雅黑" panose="020B0503020204020204" pitchFamily="34" charset="-122"/>
            </a:endParaRPr>
          </a:p>
          <a:p>
            <a:pPr marL="0" indent="0" algn="r">
              <a:buNone/>
            </a:pPr>
            <a:r>
              <a:rPr lang="en-US" altLang="zh-CN" dirty="0">
                <a:solidFill>
                  <a:srgbClr val="ED7D31"/>
                </a:solidFill>
                <a:latin typeface="微软雅黑" panose="020B0503020204020204" pitchFamily="34" charset="-122"/>
                <a:ea typeface="微软雅黑" panose="020B0503020204020204" pitchFamily="34" charset="-122"/>
              </a:rPr>
              <a:t>                                                                   ——</a:t>
            </a:r>
            <a:r>
              <a:rPr lang="zh-CN" altLang="en-US" dirty="0">
                <a:solidFill>
                  <a:srgbClr val="ED7D31"/>
                </a:solidFill>
                <a:latin typeface="微软雅黑" panose="020B0503020204020204" pitchFamily="34" charset="-122"/>
                <a:ea typeface="微软雅黑" panose="020B0503020204020204" pitchFamily="34" charset="-122"/>
              </a:rPr>
              <a:t>科南特（</a:t>
            </a:r>
            <a:r>
              <a:rPr lang="en-US" altLang="zh-CN" dirty="0">
                <a:solidFill>
                  <a:srgbClr val="ED7D31"/>
                </a:solidFill>
                <a:latin typeface="微软雅黑" panose="020B0503020204020204" pitchFamily="34" charset="-122"/>
                <a:ea typeface="微软雅黑" panose="020B0503020204020204" pitchFamily="34" charset="-122"/>
              </a:rPr>
              <a:t>1945）</a:t>
            </a:r>
            <a:endParaRPr lang="zh-CN" altLang="en-US" dirty="0">
              <a:solidFill>
                <a:srgbClr val="ED7D31"/>
              </a:solidFill>
              <a:latin typeface="微软雅黑" panose="020B0503020204020204" pitchFamily="34" charset="-122"/>
              <a:ea typeface="微软雅黑" panose="020B0503020204020204" pitchFamily="34" charset="-122"/>
            </a:endParaRPr>
          </a:p>
        </p:txBody>
      </p:sp>
      <p:sp>
        <p:nvSpPr>
          <p:cNvPr id="6" name="内容占位符 2"/>
          <p:cNvSpPr txBox="1"/>
          <p:nvPr/>
        </p:nvSpPr>
        <p:spPr>
          <a:xfrm>
            <a:off x="788210" y="2753142"/>
            <a:ext cx="10768790" cy="1384995"/>
          </a:xfrm>
          <a:prstGeom prst="rect">
            <a:avLst/>
          </a:prstGeom>
        </p:spPr>
        <p:txBody>
          <a:bodyPr wrap="square">
            <a:spAutoFit/>
          </a:bodyPr>
          <a:lstStyle>
            <a:defPPr>
              <a:defRPr lang="zh-CN"/>
            </a:defPPr>
            <a:lvl1pPr>
              <a:defRPr sz="2800">
                <a:solidFill>
                  <a:srgbClr val="FF990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今日国家社会所需者，通人尤重于专家</a:t>
            </a:r>
            <a:r>
              <a:rPr kumimoji="0" lang="en-US" altLang="zh-CN"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zh-CN" altLang="en-US"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学者不见天地之大，古今之全体，而道术将为天下裂。”</a:t>
            </a:r>
            <a:endParaRPr kumimoji="0" lang="en-US" altLang="zh-CN"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钱穆（</a:t>
            </a:r>
            <a:r>
              <a:rPr kumimoji="0" lang="en-US" altLang="zh-CN"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1940）</a:t>
            </a:r>
            <a:endParaRPr kumimoji="0" lang="zh-CN" altLang="en-US" sz="2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88210" y="4281830"/>
            <a:ext cx="1076879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       “通识教育的目的是动摇已有的假设，是使熟悉的事物陌生化，是揭示超越表象的本质，是使年轻人迷失方向从而让他们的人生获得重新定位的机会。”                 </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                                         </a:t>
            </a:r>
            <a:r>
              <a:rPr kumimoji="0" lang="en-US" altLang="zh-CN"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哈佛通识教育报告</a:t>
            </a:r>
            <a:r>
              <a:rPr kumimoji="0" lang="en-US" altLang="zh-CN"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r>
              <a:rPr kumimoji="0" lang="en-US" altLang="zh-CN"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2007</a:t>
            </a: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ED7D31"/>
                </a:solidFill>
              </a:rPr>
              <a:t>此处强势插播广告</a:t>
            </a:r>
            <a:r>
              <a:rPr lang="en-US" altLang="zh-CN">
                <a:solidFill>
                  <a:srgbClr val="ED7D31"/>
                </a:solidFill>
              </a:rPr>
              <a:t>——</a:t>
            </a:r>
            <a:endParaRPr lang="en-US" altLang="zh-CN">
              <a:solidFill>
                <a:srgbClr val="ED7D31"/>
              </a:solidFill>
            </a:endParaRPr>
          </a:p>
        </p:txBody>
      </p:sp>
      <p:sp>
        <p:nvSpPr>
          <p:cNvPr id="3" name="内容占位符 2"/>
          <p:cNvSpPr>
            <a:spLocks noGrp="1"/>
          </p:cNvSpPr>
          <p:nvPr>
            <p:ph idx="1"/>
          </p:nvPr>
        </p:nvSpPr>
        <p:spPr/>
        <p:txBody>
          <a:bodyPr/>
          <a:p>
            <a:r>
              <a:rPr lang="en-US" altLang="zh-CN" baseline="30000">
                <a:solidFill>
                  <a:schemeClr val="bg1"/>
                </a:solidFill>
              </a:rPr>
              <a:t>1.</a:t>
            </a:r>
            <a:r>
              <a:rPr lang="zh-CN" altLang="en-US" baseline="30000">
                <a:solidFill>
                  <a:schemeClr val="bg1"/>
                </a:solidFill>
              </a:rPr>
              <a:t>你现在的气质里：藏着你走过的路，读过的书，爱过的人。</a:t>
            </a:r>
            <a:endParaRPr lang="zh-CN" altLang="en-US" baseline="30000">
              <a:solidFill>
                <a:schemeClr val="bg1"/>
              </a:solidFill>
            </a:endParaRPr>
          </a:p>
          <a:p>
            <a:endParaRPr lang="zh-CN" altLang="en-US" baseline="30000">
              <a:solidFill>
                <a:schemeClr val="bg1"/>
              </a:solidFill>
            </a:endParaRPr>
          </a:p>
          <a:p>
            <a:r>
              <a:rPr lang="en-US" altLang="zh-CN" baseline="30000">
                <a:solidFill>
                  <a:schemeClr val="bg1"/>
                </a:solidFill>
              </a:rPr>
              <a:t>2</a:t>
            </a:r>
            <a:r>
              <a:rPr lang="zh-CN" altLang="en-US" baseline="30000">
                <a:solidFill>
                  <a:schemeClr val="bg1"/>
                </a:solidFill>
              </a:rPr>
              <a:t>、落霞与孤鹜齐飞，秋水共长天一色。</a:t>
            </a:r>
            <a:endParaRPr lang="zh-CN" altLang="en-US" baseline="30000">
              <a:solidFill>
                <a:schemeClr val="bg1"/>
              </a:solidFill>
            </a:endParaRPr>
          </a:p>
          <a:p>
            <a:endParaRPr lang="zh-CN" altLang="en-US" baseline="30000">
              <a:solidFill>
                <a:schemeClr val="bg1"/>
              </a:solidFill>
            </a:endParaRPr>
          </a:p>
          <a:p>
            <a:r>
              <a:rPr lang="en-US" altLang="zh-CN" baseline="30000">
                <a:solidFill>
                  <a:schemeClr val="bg1"/>
                </a:solidFill>
              </a:rPr>
              <a:t>3</a:t>
            </a:r>
            <a:r>
              <a:rPr lang="zh-CN" altLang="en-US" baseline="30000">
                <a:solidFill>
                  <a:schemeClr val="bg1"/>
                </a:solidFill>
              </a:rPr>
              <a:t>、外在与气质</a:t>
            </a:r>
            <a:endParaRPr lang="zh-CN" altLang="en-US" baseline="30000">
              <a:solidFill>
                <a:schemeClr val="bg1"/>
              </a:solidFill>
            </a:endParaRPr>
          </a:p>
          <a:p>
            <a:endParaRPr lang="zh-CN" altLang="en-US" baseline="30000">
              <a:solidFill>
                <a:schemeClr val="bg1"/>
              </a:solidFill>
            </a:endParaRPr>
          </a:p>
          <a:p>
            <a:r>
              <a:rPr lang="en-US" altLang="zh-CN" baseline="30000">
                <a:solidFill>
                  <a:schemeClr val="bg1"/>
                </a:solidFill>
              </a:rPr>
              <a:t>4</a:t>
            </a:r>
            <a:r>
              <a:rPr lang="zh-CN" altLang="en-US" baseline="30000">
                <a:solidFill>
                  <a:schemeClr val="bg1"/>
                </a:solidFill>
              </a:rPr>
              <a:t>、读书和健身</a:t>
            </a:r>
            <a:endParaRPr lang="zh-CN" altLang="en-US" baseline="300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54210" y="582123"/>
            <a:ext cx="5224076" cy="5723140"/>
          </a:xfrm>
          <a:prstGeom prst="rect">
            <a:avLst/>
          </a:prstGeom>
        </p:spPr>
      </p:pic>
      <p:sp>
        <p:nvSpPr>
          <p:cNvPr id="5" name="文本框 4"/>
          <p:cNvSpPr txBox="1"/>
          <p:nvPr/>
        </p:nvSpPr>
        <p:spPr>
          <a:xfrm>
            <a:off x="6283235" y="582123"/>
            <a:ext cx="5238206" cy="3016210"/>
          </a:xfrm>
          <a:prstGeom prst="rect">
            <a:avLst/>
          </a:prstGeom>
          <a:noFill/>
        </p:spPr>
        <p:txBody>
          <a:bodyPr wrap="square" rtlCol="0">
            <a:spAutoFit/>
          </a:bodyPr>
          <a:lstStyle/>
          <a:p>
            <a:r>
              <a:rPr lang="zh-CN" altLang="en-US" sz="4400" dirty="0">
                <a:solidFill>
                  <a:srgbClr val="C00000"/>
                </a:solidFill>
              </a:rPr>
              <a:t>尔雅通识课</a:t>
            </a:r>
            <a:endParaRPr lang="en-US" altLang="zh-CN" sz="4400" dirty="0">
              <a:solidFill>
                <a:srgbClr val="C00000"/>
              </a:solidFill>
            </a:endParaRPr>
          </a:p>
          <a:p>
            <a:endParaRPr lang="en-US" altLang="zh-CN" dirty="0">
              <a:solidFill>
                <a:schemeClr val="bg1">
                  <a:lumMod val="95000"/>
                </a:schemeClr>
              </a:solidFill>
            </a:endParaRPr>
          </a:p>
          <a:p>
            <a:r>
              <a:rPr lang="en-US" altLang="zh-CN" sz="3200" dirty="0">
                <a:solidFill>
                  <a:schemeClr val="bg1">
                    <a:lumMod val="95000"/>
                  </a:schemeClr>
                </a:solidFill>
              </a:rPr>
              <a:t>2010</a:t>
            </a:r>
            <a:r>
              <a:rPr lang="zh-CN" altLang="en-US" sz="3200" dirty="0">
                <a:solidFill>
                  <a:schemeClr val="bg1">
                    <a:lumMod val="95000"/>
                  </a:schemeClr>
                </a:solidFill>
              </a:rPr>
              <a:t>年上线</a:t>
            </a:r>
            <a:endParaRPr lang="en-US" altLang="zh-CN" sz="3200" dirty="0">
              <a:solidFill>
                <a:schemeClr val="bg1">
                  <a:lumMod val="95000"/>
                </a:schemeClr>
              </a:solidFill>
            </a:endParaRPr>
          </a:p>
          <a:p>
            <a:r>
              <a:rPr lang="zh-CN" altLang="en-US" sz="3200" dirty="0">
                <a:solidFill>
                  <a:schemeClr val="bg1">
                    <a:lumMod val="95000"/>
                  </a:schemeClr>
                </a:solidFill>
              </a:rPr>
              <a:t>目前包含名师课程</a:t>
            </a:r>
            <a:r>
              <a:rPr lang="en-US" altLang="zh-CN" sz="3200" dirty="0">
                <a:solidFill>
                  <a:schemeClr val="bg1">
                    <a:lumMod val="95000"/>
                  </a:schemeClr>
                </a:solidFill>
              </a:rPr>
              <a:t>243</a:t>
            </a:r>
            <a:r>
              <a:rPr lang="zh-CN" altLang="en-US" sz="3200" dirty="0">
                <a:solidFill>
                  <a:schemeClr val="bg1">
                    <a:lumMod val="95000"/>
                  </a:schemeClr>
                </a:solidFill>
              </a:rPr>
              <a:t>门</a:t>
            </a:r>
            <a:endParaRPr lang="en-US" altLang="zh-CN" sz="3200" dirty="0">
              <a:solidFill>
                <a:schemeClr val="bg1">
                  <a:lumMod val="95000"/>
                </a:schemeClr>
              </a:solidFill>
            </a:endParaRPr>
          </a:p>
          <a:p>
            <a:r>
              <a:rPr lang="zh-CN" altLang="en-US" sz="3200" dirty="0">
                <a:solidFill>
                  <a:schemeClr val="bg1">
                    <a:lumMod val="95000"/>
                  </a:schemeClr>
                </a:solidFill>
              </a:rPr>
              <a:t>选课学校超过</a:t>
            </a:r>
            <a:r>
              <a:rPr lang="en-US" altLang="zh-CN" sz="3200" dirty="0">
                <a:solidFill>
                  <a:schemeClr val="bg1">
                    <a:lumMod val="95000"/>
                  </a:schemeClr>
                </a:solidFill>
              </a:rPr>
              <a:t>1500</a:t>
            </a:r>
            <a:r>
              <a:rPr lang="zh-CN" altLang="en-US" sz="3200" dirty="0">
                <a:solidFill>
                  <a:schemeClr val="bg1">
                    <a:lumMod val="95000"/>
                  </a:schemeClr>
                </a:solidFill>
              </a:rPr>
              <a:t>所</a:t>
            </a:r>
            <a:endParaRPr lang="en-US" altLang="zh-CN" sz="3200" dirty="0">
              <a:solidFill>
                <a:schemeClr val="bg1">
                  <a:lumMod val="95000"/>
                </a:schemeClr>
              </a:solidFill>
            </a:endParaRPr>
          </a:p>
          <a:p>
            <a:r>
              <a:rPr lang="zh-CN" altLang="en-US" sz="3200" dirty="0">
                <a:solidFill>
                  <a:schemeClr val="bg1">
                    <a:lumMod val="95000"/>
                  </a:schemeClr>
                </a:solidFill>
              </a:rPr>
              <a:t>累计选课人次近</a:t>
            </a:r>
            <a:r>
              <a:rPr lang="en-US" altLang="zh-CN" sz="3200" dirty="0">
                <a:solidFill>
                  <a:schemeClr val="bg1">
                    <a:lumMod val="95000"/>
                  </a:schemeClr>
                </a:solidFill>
              </a:rPr>
              <a:t>2500</a:t>
            </a:r>
            <a:r>
              <a:rPr lang="zh-CN" altLang="en-US" sz="3200" dirty="0">
                <a:solidFill>
                  <a:schemeClr val="bg1">
                    <a:lumMod val="95000"/>
                  </a:schemeClr>
                </a:solidFill>
              </a:rPr>
              <a:t>万</a:t>
            </a:r>
            <a:endParaRPr lang="zh-CN" altLang="en-US" sz="3200" dirty="0">
              <a:solidFill>
                <a:schemeClr val="bg1">
                  <a:lumMod val="95000"/>
                </a:schemeClr>
              </a:solidFill>
            </a:endParaRPr>
          </a:p>
        </p:txBody>
      </p:sp>
      <p:sp>
        <p:nvSpPr>
          <p:cNvPr id="2" name="文本框 1"/>
          <p:cNvSpPr txBox="1"/>
          <p:nvPr/>
        </p:nvSpPr>
        <p:spPr>
          <a:xfrm>
            <a:off x="6283235" y="3886200"/>
            <a:ext cx="4905465" cy="2246769"/>
          </a:xfrm>
          <a:prstGeom prst="rect">
            <a:avLst/>
          </a:prstGeom>
          <a:noFill/>
        </p:spPr>
        <p:txBody>
          <a:bodyPr wrap="square" rtlCol="0">
            <a:spAutoFit/>
          </a:bodyPr>
          <a:lstStyle/>
          <a:p>
            <a:r>
              <a:rPr lang="zh-CN" altLang="en-US" sz="2800" dirty="0">
                <a:solidFill>
                  <a:srgbClr val="0070C0"/>
                </a:solidFill>
              </a:rPr>
              <a:t>汇聚来自全国</a:t>
            </a:r>
            <a:r>
              <a:rPr lang="en-US" altLang="zh-CN" sz="2800" dirty="0">
                <a:solidFill>
                  <a:srgbClr val="0070C0"/>
                </a:solidFill>
              </a:rPr>
              <a:t>985</a:t>
            </a:r>
            <a:r>
              <a:rPr lang="zh-CN" altLang="en-US" sz="2800" dirty="0">
                <a:solidFill>
                  <a:srgbClr val="0070C0"/>
                </a:solidFill>
              </a:rPr>
              <a:t>、</a:t>
            </a:r>
            <a:r>
              <a:rPr lang="en-US" altLang="zh-CN" sz="2800" dirty="0">
                <a:solidFill>
                  <a:srgbClr val="0070C0"/>
                </a:solidFill>
              </a:rPr>
              <a:t>211</a:t>
            </a:r>
            <a:r>
              <a:rPr lang="zh-CN" altLang="en-US" sz="2800" dirty="0">
                <a:solidFill>
                  <a:srgbClr val="0070C0"/>
                </a:solidFill>
              </a:rPr>
              <a:t>高校和国内外知名学术研究团体的名师专家，为每一个热爱学习的人带去最广博的知识、最深邃的思想和最前沿的理念。</a:t>
            </a:r>
            <a:endParaRPr lang="zh-CN" altLang="en-US" sz="2800"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3052" y="2951544"/>
            <a:ext cx="8958806" cy="1015663"/>
          </a:xfrm>
          <a:prstGeom prst="rect">
            <a:avLst/>
          </a:prstGeom>
          <a:noFill/>
        </p:spPr>
        <p:txBody>
          <a:bodyPr wrap="square" rtlCol="0">
            <a:spAutoFit/>
          </a:bodyPr>
          <a:lstStyle/>
          <a:p>
            <a:r>
              <a:rPr lang="zh-CN" altLang="en-US" sz="6000" dirty="0">
                <a:solidFill>
                  <a:srgbClr val="ED7D31"/>
                </a:solidFill>
              </a:rPr>
              <a:t>为什么要学习尔雅通识课</a:t>
            </a:r>
            <a:endParaRPr lang="zh-CN" altLang="en-US" sz="6000" dirty="0">
              <a:solidFill>
                <a:srgbClr val="ED7D3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1721" y="520860"/>
            <a:ext cx="8958806" cy="707886"/>
          </a:xfrm>
          <a:prstGeom prst="rect">
            <a:avLst/>
          </a:prstGeom>
          <a:noFill/>
        </p:spPr>
        <p:txBody>
          <a:bodyPr wrap="square" rtlCol="0">
            <a:spAutoFit/>
          </a:bodyPr>
          <a:lstStyle/>
          <a:p>
            <a:r>
              <a:rPr lang="zh-CN" altLang="en-US" sz="4000" dirty="0">
                <a:solidFill>
                  <a:srgbClr val="ED7D31"/>
                </a:solidFill>
              </a:rPr>
              <a:t>很多学生就业与专业不相关</a:t>
            </a:r>
            <a:endParaRPr lang="zh-CN" altLang="en-US" sz="4000" dirty="0">
              <a:solidFill>
                <a:srgbClr val="ED7D31"/>
              </a:solidFill>
            </a:endParaRPr>
          </a:p>
        </p:txBody>
      </p:sp>
      <p:graphicFrame>
        <p:nvGraphicFramePr>
          <p:cNvPr id="5" name="图表 4"/>
          <p:cNvGraphicFramePr/>
          <p:nvPr/>
        </p:nvGraphicFramePr>
        <p:xfrm>
          <a:off x="1365810" y="1971482"/>
          <a:ext cx="3339294" cy="317546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797704" y="2164464"/>
          <a:ext cx="2743201" cy="2789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8090701" y="2164464"/>
          <a:ext cx="2743201" cy="2789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p:cNvGraphicFramePr/>
          <p:nvPr/>
        </p:nvGraphicFramePr>
        <p:xfrm>
          <a:off x="5538484" y="1832586"/>
          <a:ext cx="5758407" cy="3459042"/>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p:cNvSpPr txBox="1"/>
          <p:nvPr/>
        </p:nvSpPr>
        <p:spPr>
          <a:xfrm>
            <a:off x="1924287" y="5521124"/>
            <a:ext cx="2222339" cy="646331"/>
          </a:xfrm>
          <a:prstGeom prst="rect">
            <a:avLst/>
          </a:prstGeom>
          <a:noFill/>
        </p:spPr>
        <p:txBody>
          <a:bodyPr wrap="square" rtlCol="0">
            <a:spAutoFit/>
          </a:bodyPr>
          <a:lstStyle/>
          <a:p>
            <a:pPr algn="ctr"/>
            <a:r>
              <a:rPr lang="en-US" altLang="zh-CN" b="1" dirty="0">
                <a:solidFill>
                  <a:schemeClr val="bg1"/>
                </a:solidFill>
              </a:rPr>
              <a:t>2015</a:t>
            </a:r>
            <a:r>
              <a:rPr lang="zh-CN" altLang="en-US" b="1" dirty="0">
                <a:solidFill>
                  <a:schemeClr val="bg1"/>
                </a:solidFill>
              </a:rPr>
              <a:t>届毕业生就业</a:t>
            </a:r>
            <a:endParaRPr lang="en-US" altLang="zh-CN" b="1" dirty="0">
              <a:solidFill>
                <a:schemeClr val="bg1"/>
              </a:solidFill>
            </a:endParaRPr>
          </a:p>
          <a:p>
            <a:pPr algn="ctr"/>
            <a:r>
              <a:rPr lang="zh-CN" altLang="en-US" b="1" dirty="0">
                <a:solidFill>
                  <a:schemeClr val="bg1"/>
                </a:solidFill>
              </a:rPr>
              <a:t>平均专业相关度</a:t>
            </a:r>
            <a:endParaRPr lang="zh-CN" altLang="en-US" b="1" dirty="0">
              <a:solidFill>
                <a:schemeClr val="bg1"/>
              </a:solidFill>
            </a:endParaRPr>
          </a:p>
        </p:txBody>
      </p:sp>
      <p:sp>
        <p:nvSpPr>
          <p:cNvPr id="12" name="文本框 11"/>
          <p:cNvSpPr txBox="1"/>
          <p:nvPr/>
        </p:nvSpPr>
        <p:spPr>
          <a:xfrm>
            <a:off x="7540905" y="5521981"/>
            <a:ext cx="2459622" cy="646331"/>
          </a:xfrm>
          <a:prstGeom prst="rect">
            <a:avLst/>
          </a:prstGeom>
          <a:noFill/>
        </p:spPr>
        <p:txBody>
          <a:bodyPr wrap="square" rtlCol="0">
            <a:spAutoFit/>
          </a:bodyPr>
          <a:lstStyle/>
          <a:p>
            <a:pPr algn="ctr"/>
            <a:r>
              <a:rPr lang="zh-CN" altLang="en-US" b="1" dirty="0">
                <a:solidFill>
                  <a:schemeClr val="bg1"/>
                </a:solidFill>
              </a:rPr>
              <a:t>专业相关度（</a:t>
            </a:r>
            <a:r>
              <a:rPr lang="en-US" altLang="zh-CN" b="1" dirty="0">
                <a:solidFill>
                  <a:schemeClr val="bg1"/>
                </a:solidFill>
              </a:rPr>
              <a:t>%</a:t>
            </a:r>
            <a:r>
              <a:rPr lang="zh-CN" altLang="en-US" b="1" dirty="0">
                <a:solidFill>
                  <a:schemeClr val="bg1"/>
                </a:solidFill>
              </a:rPr>
              <a:t>）最高</a:t>
            </a:r>
            <a:endParaRPr lang="en-US" altLang="zh-CN" b="1" dirty="0">
              <a:solidFill>
                <a:schemeClr val="bg1"/>
              </a:solidFill>
            </a:endParaRPr>
          </a:p>
          <a:p>
            <a:pPr algn="ctr"/>
            <a:r>
              <a:rPr lang="zh-CN" altLang="en-US" b="1" dirty="0">
                <a:solidFill>
                  <a:schemeClr val="bg1"/>
                </a:solidFill>
              </a:rPr>
              <a:t>十大专业</a:t>
            </a:r>
            <a:endParaRPr lang="zh-CN" altLang="en-US" b="1" dirty="0">
              <a:solidFill>
                <a:schemeClr val="bg1"/>
              </a:solidFill>
            </a:endParaRPr>
          </a:p>
        </p:txBody>
      </p:sp>
      <p:sp>
        <p:nvSpPr>
          <p:cNvPr id="13" name="文本框 12"/>
          <p:cNvSpPr txBox="1"/>
          <p:nvPr/>
        </p:nvSpPr>
        <p:spPr>
          <a:xfrm>
            <a:off x="2042927" y="3761772"/>
            <a:ext cx="833380" cy="369332"/>
          </a:xfrm>
          <a:prstGeom prst="rect">
            <a:avLst/>
          </a:prstGeom>
          <a:noFill/>
        </p:spPr>
        <p:txBody>
          <a:bodyPr wrap="square" rtlCol="0">
            <a:spAutoFit/>
          </a:bodyPr>
          <a:lstStyle/>
          <a:p>
            <a:r>
              <a:rPr lang="en-US" altLang="zh-CN" b="1" dirty="0">
                <a:solidFill>
                  <a:schemeClr val="bg1">
                    <a:lumMod val="85000"/>
                  </a:schemeClr>
                </a:solidFill>
              </a:rPr>
              <a:t>60.6%</a:t>
            </a:r>
            <a:endParaRPr lang="zh-CN" altLang="en-US" b="1"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1721" y="520860"/>
            <a:ext cx="8958806" cy="707886"/>
          </a:xfrm>
          <a:prstGeom prst="rect">
            <a:avLst/>
          </a:prstGeom>
          <a:noFill/>
        </p:spPr>
        <p:txBody>
          <a:bodyPr wrap="square" rtlCol="0">
            <a:spAutoFit/>
          </a:bodyPr>
          <a:lstStyle/>
          <a:p>
            <a:r>
              <a:rPr lang="zh-CN" altLang="en-US" sz="4000" dirty="0">
                <a:solidFill>
                  <a:srgbClr val="ED7D31"/>
                </a:solidFill>
              </a:rPr>
              <a:t>用人单位更关心求职者的综合素质</a:t>
            </a:r>
            <a:endParaRPr lang="zh-CN" altLang="en-US" sz="4000" dirty="0">
              <a:solidFill>
                <a:srgbClr val="ED7D31"/>
              </a:solidFill>
            </a:endParaRPr>
          </a:p>
        </p:txBody>
      </p:sp>
      <p:graphicFrame>
        <p:nvGraphicFramePr>
          <p:cNvPr id="3" name="表格 2"/>
          <p:cNvGraphicFramePr>
            <a:graphicFrameLocks noGrp="1"/>
          </p:cNvGraphicFramePr>
          <p:nvPr/>
        </p:nvGraphicFramePr>
        <p:xfrm>
          <a:off x="951410" y="1581334"/>
          <a:ext cx="4942390" cy="3942078"/>
        </p:xfrm>
        <a:graphic>
          <a:graphicData uri="http://schemas.openxmlformats.org/drawingml/2006/table">
            <a:tbl>
              <a:tblPr firstRow="1" bandRow="1">
                <a:tableStyleId>{21E4AEA4-8DFA-4A89-87EB-49C32662AFE0}</a:tableStyleId>
              </a:tblPr>
              <a:tblGrid>
                <a:gridCol w="2471195"/>
                <a:gridCol w="2471195"/>
              </a:tblGrid>
              <a:tr h="550333">
                <a:tc>
                  <a:txBody>
                    <a:bodyPr/>
                    <a:lstStyle/>
                    <a:p>
                      <a:pPr algn="ctr"/>
                      <a:r>
                        <a:rPr lang="zh-CN" altLang="en-US" sz="2000" dirty="0"/>
                        <a:t>用人要素</a:t>
                      </a:r>
                      <a:endParaRPr lang="zh-CN" altLang="en-US" sz="2000" dirty="0"/>
                    </a:p>
                  </a:txBody>
                  <a:tcPr anchor="ctr">
                    <a:solidFill>
                      <a:srgbClr val="ED7D31"/>
                    </a:solidFill>
                  </a:tcPr>
                </a:tc>
                <a:tc>
                  <a:txBody>
                    <a:bodyPr/>
                    <a:lstStyle/>
                    <a:p>
                      <a:pPr algn="ctr"/>
                      <a:r>
                        <a:rPr lang="zh-CN" altLang="en-US" sz="2000" dirty="0"/>
                        <a:t>提及企业比例</a:t>
                      </a:r>
                      <a:endParaRPr lang="zh-CN" altLang="en-US" sz="2000" dirty="0"/>
                    </a:p>
                  </a:txBody>
                  <a:tcPr anchor="ctr">
                    <a:solidFill>
                      <a:srgbClr val="ED7D31"/>
                    </a:solidFill>
                  </a:tcPr>
                </a:tc>
              </a:tr>
              <a:tr h="550333">
                <a:tc>
                  <a:txBody>
                    <a:bodyPr/>
                    <a:lstStyle/>
                    <a:p>
                      <a:pPr algn="ctr"/>
                      <a:r>
                        <a:rPr lang="zh-CN" altLang="en-US" sz="2000" dirty="0"/>
                        <a:t>综合素质</a:t>
                      </a:r>
                      <a:endParaRPr lang="zh-CN" altLang="en-US" sz="2000" dirty="0"/>
                    </a:p>
                  </a:txBody>
                  <a:tcPr anchor="ctr"/>
                </a:tc>
                <a:tc>
                  <a:txBody>
                    <a:bodyPr/>
                    <a:lstStyle/>
                    <a:p>
                      <a:pPr algn="ctr"/>
                      <a:r>
                        <a:rPr lang="en-US" altLang="zh-CN" sz="2000" dirty="0"/>
                        <a:t>46%</a:t>
                      </a:r>
                      <a:endParaRPr lang="zh-CN" altLang="en-US" sz="2000" dirty="0"/>
                    </a:p>
                  </a:txBody>
                  <a:tcPr anchor="ctr"/>
                </a:tc>
              </a:tr>
              <a:tr h="550333">
                <a:tc>
                  <a:txBody>
                    <a:bodyPr/>
                    <a:lstStyle/>
                    <a:p>
                      <a:pPr algn="ctr"/>
                      <a:r>
                        <a:rPr lang="zh-CN" altLang="en-US" sz="2000" dirty="0"/>
                        <a:t>团队精神</a:t>
                      </a:r>
                      <a:endParaRPr lang="zh-CN" altLang="en-US" sz="2000" dirty="0"/>
                    </a:p>
                  </a:txBody>
                  <a:tcPr anchor="ctr"/>
                </a:tc>
                <a:tc>
                  <a:txBody>
                    <a:bodyPr/>
                    <a:lstStyle/>
                    <a:p>
                      <a:pPr algn="ctr"/>
                      <a:r>
                        <a:rPr lang="en-US" altLang="zh-CN" sz="2000" dirty="0"/>
                        <a:t>36%</a:t>
                      </a:r>
                      <a:endParaRPr lang="zh-CN" altLang="en-US" sz="2000" dirty="0"/>
                    </a:p>
                  </a:txBody>
                  <a:tcPr anchor="ctr"/>
                </a:tc>
              </a:tr>
              <a:tr h="640080">
                <a:tc>
                  <a:txBody>
                    <a:bodyPr/>
                    <a:lstStyle/>
                    <a:p>
                      <a:pPr algn="ctr"/>
                      <a:r>
                        <a:rPr lang="zh-CN" altLang="en-US" sz="2000" dirty="0"/>
                        <a:t>专业能力与素养</a:t>
                      </a:r>
                      <a:endParaRPr lang="zh-CN" altLang="en-US" sz="2000" dirty="0"/>
                    </a:p>
                  </a:txBody>
                  <a:tcPr anchor="ctr"/>
                </a:tc>
                <a:tc>
                  <a:txBody>
                    <a:bodyPr/>
                    <a:lstStyle/>
                    <a:p>
                      <a:pPr algn="ctr"/>
                      <a:r>
                        <a:rPr lang="en-US" altLang="zh-CN" sz="2000" dirty="0"/>
                        <a:t>32%</a:t>
                      </a:r>
                      <a:endParaRPr lang="zh-CN" altLang="en-US" sz="2000" dirty="0"/>
                    </a:p>
                  </a:txBody>
                  <a:tcPr anchor="ctr"/>
                </a:tc>
              </a:tr>
              <a:tr h="550333">
                <a:tc>
                  <a:txBody>
                    <a:bodyPr/>
                    <a:lstStyle/>
                    <a:p>
                      <a:pPr algn="ctr"/>
                      <a:r>
                        <a:rPr lang="zh-CN" altLang="en-US" sz="2000" dirty="0"/>
                        <a:t>创新能力</a:t>
                      </a:r>
                      <a:endParaRPr lang="zh-CN" altLang="en-US" sz="2000" dirty="0"/>
                    </a:p>
                  </a:txBody>
                  <a:tcPr anchor="ctr"/>
                </a:tc>
                <a:tc>
                  <a:txBody>
                    <a:bodyPr/>
                    <a:lstStyle/>
                    <a:p>
                      <a:pPr algn="ctr"/>
                      <a:r>
                        <a:rPr lang="en-US" altLang="zh-CN" sz="2000" dirty="0"/>
                        <a:t>25%</a:t>
                      </a:r>
                      <a:endParaRPr lang="zh-CN" altLang="en-US" sz="2000" dirty="0"/>
                    </a:p>
                  </a:txBody>
                  <a:tcPr anchor="ctr"/>
                </a:tc>
              </a:tr>
              <a:tr h="550333">
                <a:tc>
                  <a:txBody>
                    <a:bodyPr/>
                    <a:lstStyle/>
                    <a:p>
                      <a:pPr algn="ctr"/>
                      <a:r>
                        <a:rPr lang="zh-CN" altLang="en-US" sz="2000" dirty="0"/>
                        <a:t>适应公司文化的能力</a:t>
                      </a:r>
                      <a:endParaRPr lang="zh-CN" altLang="en-US" sz="2000" dirty="0"/>
                    </a:p>
                  </a:txBody>
                  <a:tcPr anchor="ctr"/>
                </a:tc>
                <a:tc>
                  <a:txBody>
                    <a:bodyPr/>
                    <a:lstStyle/>
                    <a:p>
                      <a:pPr algn="ctr"/>
                      <a:r>
                        <a:rPr lang="en-US" altLang="zh-CN" sz="2000" dirty="0"/>
                        <a:t>23%</a:t>
                      </a:r>
                      <a:endParaRPr lang="zh-CN" altLang="en-US" sz="2000" dirty="0"/>
                    </a:p>
                  </a:txBody>
                  <a:tcPr anchor="ctr"/>
                </a:tc>
              </a:tr>
              <a:tr h="550333">
                <a:tc>
                  <a:txBody>
                    <a:bodyPr/>
                    <a:lstStyle/>
                    <a:p>
                      <a:pPr algn="ctr"/>
                      <a:r>
                        <a:rPr lang="zh-CN" altLang="en-US" sz="2000" dirty="0"/>
                        <a:t>发展潜力</a:t>
                      </a:r>
                      <a:endParaRPr lang="zh-CN" altLang="en-US" sz="2000" dirty="0"/>
                    </a:p>
                  </a:txBody>
                  <a:tcPr anchor="ctr"/>
                </a:tc>
                <a:tc>
                  <a:txBody>
                    <a:bodyPr/>
                    <a:lstStyle/>
                    <a:p>
                      <a:pPr algn="ctr"/>
                      <a:r>
                        <a:rPr lang="en-US" altLang="zh-CN" sz="2000" dirty="0"/>
                        <a:t>21%</a:t>
                      </a:r>
                      <a:endParaRPr lang="zh-CN" altLang="en-US" sz="2000" dirty="0"/>
                    </a:p>
                  </a:txBody>
                  <a:tcPr anchor="ctr"/>
                </a:tc>
              </a:tr>
            </a:tbl>
          </a:graphicData>
        </a:graphic>
      </p:graphicFrame>
      <p:graphicFrame>
        <p:nvGraphicFramePr>
          <p:cNvPr id="15" name="表格 14"/>
          <p:cNvGraphicFramePr>
            <a:graphicFrameLocks noGrp="1"/>
          </p:cNvGraphicFramePr>
          <p:nvPr/>
        </p:nvGraphicFramePr>
        <p:xfrm>
          <a:off x="6347499" y="1581334"/>
          <a:ext cx="4942390" cy="3955297"/>
        </p:xfrm>
        <a:graphic>
          <a:graphicData uri="http://schemas.openxmlformats.org/drawingml/2006/table">
            <a:tbl>
              <a:tblPr firstRow="1" bandRow="1">
                <a:tableStyleId>{21E4AEA4-8DFA-4A89-87EB-49C32662AFE0}</a:tableStyleId>
              </a:tblPr>
              <a:tblGrid>
                <a:gridCol w="2471195"/>
                <a:gridCol w="2471195"/>
              </a:tblGrid>
              <a:tr h="563552">
                <a:tc>
                  <a:txBody>
                    <a:bodyPr/>
                    <a:lstStyle/>
                    <a:p>
                      <a:pPr algn="ctr"/>
                      <a:r>
                        <a:rPr lang="zh-CN" altLang="en-US" sz="2000" dirty="0"/>
                        <a:t>应聘者的能力及特征</a:t>
                      </a:r>
                      <a:endParaRPr lang="zh-CN" altLang="en-US" sz="2000" dirty="0"/>
                    </a:p>
                  </a:txBody>
                  <a:tcPr anchor="ctr">
                    <a:solidFill>
                      <a:srgbClr val="ED7D31"/>
                    </a:solidFill>
                  </a:tcPr>
                </a:tc>
                <a:tc>
                  <a:txBody>
                    <a:bodyPr/>
                    <a:lstStyle/>
                    <a:p>
                      <a:pPr algn="ctr"/>
                      <a:r>
                        <a:rPr lang="zh-CN" altLang="en-US" sz="2000" dirty="0"/>
                        <a:t>普遍程度</a:t>
                      </a:r>
                      <a:endParaRPr lang="zh-CN" altLang="en-US" sz="2000" dirty="0"/>
                    </a:p>
                  </a:txBody>
                  <a:tcPr anchor="ctr">
                    <a:solidFill>
                      <a:srgbClr val="ED7D31"/>
                    </a:solidFill>
                  </a:tcPr>
                </a:tc>
              </a:tr>
              <a:tr h="550333">
                <a:tc>
                  <a:txBody>
                    <a:bodyPr/>
                    <a:lstStyle/>
                    <a:p>
                      <a:pPr algn="ctr"/>
                      <a:r>
                        <a:rPr lang="zh-CN" altLang="en-US" sz="2000" dirty="0"/>
                        <a:t>创新能力</a:t>
                      </a:r>
                      <a:endParaRPr lang="zh-CN" altLang="en-US" sz="2000" dirty="0"/>
                    </a:p>
                  </a:txBody>
                  <a:tcPr anchor="ctr"/>
                </a:tc>
                <a:tc>
                  <a:txBody>
                    <a:bodyPr/>
                    <a:lstStyle/>
                    <a:p>
                      <a:pPr algn="ctr"/>
                      <a:r>
                        <a:rPr lang="en-US" altLang="zh-CN" sz="2000" dirty="0"/>
                        <a:t>100%</a:t>
                      </a:r>
                      <a:endParaRPr lang="zh-CN" altLang="en-US" sz="2000" dirty="0"/>
                    </a:p>
                  </a:txBody>
                  <a:tcPr anchor="ctr"/>
                </a:tc>
              </a:tr>
              <a:tr h="550333">
                <a:tc>
                  <a:txBody>
                    <a:bodyPr/>
                    <a:lstStyle/>
                    <a:p>
                      <a:pPr algn="ctr"/>
                      <a:r>
                        <a:rPr lang="zh-CN" altLang="en-US" sz="2000" dirty="0"/>
                        <a:t>沟通与表达能力</a:t>
                      </a:r>
                      <a:endParaRPr lang="zh-CN" altLang="en-US" sz="2000" dirty="0"/>
                    </a:p>
                  </a:txBody>
                  <a:tcPr anchor="ctr"/>
                </a:tc>
                <a:tc>
                  <a:txBody>
                    <a:bodyPr/>
                    <a:lstStyle/>
                    <a:p>
                      <a:pPr algn="ctr"/>
                      <a:r>
                        <a:rPr lang="en-US" altLang="zh-CN" sz="2000" dirty="0"/>
                        <a:t>100%</a:t>
                      </a:r>
                      <a:endParaRPr lang="zh-CN" altLang="en-US" sz="2000" dirty="0"/>
                    </a:p>
                  </a:txBody>
                  <a:tcPr anchor="ctr"/>
                </a:tc>
              </a:tr>
              <a:tr h="640080">
                <a:tc>
                  <a:txBody>
                    <a:bodyPr/>
                    <a:lstStyle/>
                    <a:p>
                      <a:pPr algn="ctr"/>
                      <a:r>
                        <a:rPr lang="zh-CN" altLang="en-US" sz="2000" dirty="0"/>
                        <a:t>团队精神</a:t>
                      </a:r>
                      <a:endParaRPr lang="zh-CN" altLang="en-US" sz="2000" dirty="0"/>
                    </a:p>
                  </a:txBody>
                  <a:tcPr anchor="ctr"/>
                </a:tc>
                <a:tc>
                  <a:txBody>
                    <a:bodyPr/>
                    <a:lstStyle/>
                    <a:p>
                      <a:pPr algn="ctr"/>
                      <a:r>
                        <a:rPr lang="en-US" altLang="zh-CN" sz="2000" dirty="0"/>
                        <a:t>100%</a:t>
                      </a:r>
                      <a:endParaRPr lang="zh-CN" altLang="en-US" sz="2000" dirty="0"/>
                    </a:p>
                  </a:txBody>
                  <a:tcPr anchor="ctr"/>
                </a:tc>
              </a:tr>
              <a:tr h="550333">
                <a:tc>
                  <a:txBody>
                    <a:bodyPr/>
                    <a:lstStyle/>
                    <a:p>
                      <a:pPr algn="ctr"/>
                      <a:r>
                        <a:rPr lang="zh-CN" altLang="en-US" sz="2000" dirty="0"/>
                        <a:t>忠诚度</a:t>
                      </a:r>
                      <a:endParaRPr lang="zh-CN" altLang="en-US" sz="2000" dirty="0"/>
                    </a:p>
                  </a:txBody>
                  <a:tcPr anchor="ctr"/>
                </a:tc>
                <a:tc>
                  <a:txBody>
                    <a:bodyPr/>
                    <a:lstStyle/>
                    <a:p>
                      <a:pPr algn="ctr"/>
                      <a:r>
                        <a:rPr lang="en-US" altLang="zh-CN" sz="2000" dirty="0"/>
                        <a:t>100%</a:t>
                      </a:r>
                      <a:endParaRPr lang="zh-CN" altLang="en-US" sz="2000" dirty="0"/>
                    </a:p>
                  </a:txBody>
                  <a:tcPr anchor="ctr"/>
                </a:tc>
              </a:tr>
              <a:tr h="550333">
                <a:tc>
                  <a:txBody>
                    <a:bodyPr/>
                    <a:lstStyle/>
                    <a:p>
                      <a:pPr algn="ctr"/>
                      <a:r>
                        <a:rPr lang="zh-CN" altLang="en-US" sz="2000" dirty="0"/>
                        <a:t>工作兴趣</a:t>
                      </a:r>
                      <a:endParaRPr lang="zh-CN" altLang="en-US" sz="2000" dirty="0"/>
                    </a:p>
                  </a:txBody>
                  <a:tcPr anchor="ctr"/>
                </a:tc>
                <a:tc>
                  <a:txBody>
                    <a:bodyPr/>
                    <a:lstStyle/>
                    <a:p>
                      <a:pPr algn="ctr"/>
                      <a:r>
                        <a:rPr lang="en-US" altLang="zh-CN" sz="2000" dirty="0"/>
                        <a:t>96.7%</a:t>
                      </a:r>
                      <a:endParaRPr lang="zh-CN" altLang="en-US" sz="2000" dirty="0"/>
                    </a:p>
                  </a:txBody>
                  <a:tcPr anchor="ctr"/>
                </a:tc>
              </a:tr>
              <a:tr h="550333">
                <a:tc>
                  <a:txBody>
                    <a:bodyPr/>
                    <a:lstStyle/>
                    <a:p>
                      <a:pPr algn="ctr"/>
                      <a:r>
                        <a:rPr lang="zh-CN" altLang="en-US" sz="2000" dirty="0"/>
                        <a:t>外语</a:t>
                      </a:r>
                      <a:endParaRPr lang="zh-CN" altLang="en-US" sz="2000" dirty="0"/>
                    </a:p>
                  </a:txBody>
                  <a:tcPr anchor="ctr"/>
                </a:tc>
                <a:tc>
                  <a:txBody>
                    <a:bodyPr/>
                    <a:lstStyle/>
                    <a:p>
                      <a:pPr algn="ctr"/>
                      <a:r>
                        <a:rPr lang="en-US" altLang="zh-CN" sz="2000" dirty="0"/>
                        <a:t>96.7%</a:t>
                      </a:r>
                      <a:endParaRPr lang="zh-CN" altLang="en-US" sz="2000" dirty="0"/>
                    </a:p>
                  </a:txBody>
                  <a:tcPr anchor="ctr"/>
                </a:tc>
              </a:tr>
            </a:tbl>
          </a:graphicData>
        </a:graphic>
      </p:graphicFrame>
      <p:sp>
        <p:nvSpPr>
          <p:cNvPr id="4" name="文本框 3"/>
          <p:cNvSpPr txBox="1"/>
          <p:nvPr/>
        </p:nvSpPr>
        <p:spPr>
          <a:xfrm>
            <a:off x="873388" y="5830844"/>
            <a:ext cx="10611556" cy="461665"/>
          </a:xfrm>
          <a:prstGeom prst="rect">
            <a:avLst/>
          </a:prstGeom>
          <a:noFill/>
        </p:spPr>
        <p:txBody>
          <a:bodyPr wrap="square" rtlCol="0">
            <a:spAutoFit/>
          </a:bodyPr>
          <a:lstStyle/>
          <a:p>
            <a:pPr algn="ctr"/>
            <a:r>
              <a:rPr lang="zh-CN" altLang="en-US" sz="2400" dirty="0">
                <a:solidFill>
                  <a:schemeClr val="bg1"/>
                </a:solidFill>
              </a:rPr>
              <a:t>创新能力、团队精神、沟通表达能力与学习能力是用人单位最看重的四种素质</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2958</Words>
  <Application>WPS 演示</Application>
  <PresentationFormat>宽屏</PresentationFormat>
  <Paragraphs>346</Paragraphs>
  <Slides>36</Slides>
  <Notes>18</Notes>
  <HiddenSlides>0</HiddenSlides>
  <MMClips>3</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36</vt:i4>
      </vt:variant>
    </vt:vector>
  </HeadingPairs>
  <TitlesOfParts>
    <vt:vector size="51" baseType="lpstr">
      <vt:lpstr>Arial</vt:lpstr>
      <vt:lpstr>宋体</vt:lpstr>
      <vt:lpstr>Wingdings</vt:lpstr>
      <vt:lpstr>微软雅黑</vt:lpstr>
      <vt:lpstr>等线 Light</vt:lpstr>
      <vt:lpstr>等线 Light</vt:lpstr>
      <vt:lpstr>Segoe Print</vt:lpstr>
      <vt:lpstr>等线</vt:lpstr>
      <vt:lpstr>等线</vt:lpstr>
      <vt:lpstr>方正舒体</vt:lpstr>
      <vt:lpstr>华文琥珀</vt:lpstr>
      <vt:lpstr>Times New Roman</vt:lpstr>
      <vt:lpstr>微软雅黑 Light</vt:lpstr>
      <vt:lpstr>黑体</vt:lpstr>
      <vt:lpstr>Office 主题​​</vt:lpstr>
      <vt:lpstr>PowerPoint 演示文稿</vt:lpstr>
      <vt:lpstr>PowerPoint 演示文稿</vt:lpstr>
      <vt:lpstr>通识教育</vt:lpstr>
      <vt:lpstr>PowerPoint 演示文稿</vt:lpstr>
      <vt:lpstr>此处强势插播广告——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学习通——随身携带的数字教育资源库</vt:lpstr>
      <vt:lpstr>学习通——直播互动的利器</vt:lpstr>
      <vt:lpstr>学习通——找到志同道合的伙伴</vt:lpstr>
      <vt:lpstr>PowerPoint 演示文稿</vt:lpstr>
      <vt:lpstr>尔雅学习重要警示</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李阳阳</dc:creator>
  <cp:lastModifiedBy>Administrator</cp:lastModifiedBy>
  <cp:revision>74</cp:revision>
  <dcterms:created xsi:type="dcterms:W3CDTF">2016-11-24T06:03:00Z</dcterms:created>
  <dcterms:modified xsi:type="dcterms:W3CDTF">2017-03-17T07:53:41Z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